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Fira Sans" charset="1" panose="020B0503050000020004"/>
      <p:regular r:id="rId21"/>
    </p:embeddedFont>
    <p:embeddedFont>
      <p:font typeface="Fira Sans Ultra-Bold" charset="1" panose="020B0903050000020004"/>
      <p:regular r:id="rId22"/>
    </p:embeddedFont>
    <p:embeddedFont>
      <p:font typeface="Montserrat Classic" charset="1" panose="00000500000000000000"/>
      <p:regular r:id="rId23"/>
    </p:embeddedFont>
    <p:embeddedFont>
      <p:font typeface="Assistant" charset="1" panose="00000500000000000000"/>
      <p:regular r:id="rId24"/>
    </p:embeddedFont>
    <p:embeddedFont>
      <p:font typeface="Open Sans" charset="1" panose="020B0606030504020204"/>
      <p:regular r:id="rId25"/>
    </p:embeddedFont>
    <p:embeddedFont>
      <p:font typeface="Open Sans Italics" charset="1" panose="020B0606030504020204"/>
      <p:regular r:id="rId26"/>
    </p:embeddedFont>
    <p:embeddedFont>
      <p:font typeface="Open Sans Bold Italics" charset="1" panose="020B0806030504020204"/>
      <p:regular r:id="rId27"/>
    </p:embeddedFont>
    <p:embeddedFont>
      <p:font typeface="Open Sans Bold" charset="1" panose="020B0806030504020204"/>
      <p:regular r:id="rId28"/>
    </p:embeddedFont>
    <p:embeddedFont>
      <p:font typeface="Montserrat Ultra-Bold" charset="1" panose="00000900000000000000"/>
      <p:regular r:id="rId29"/>
    </p:embeddedFont>
    <p:embeddedFont>
      <p:font typeface="Anton" charset="1" panose="00000500000000000000"/>
      <p:regular r:id="rId30"/>
    </p:embeddedFont>
    <p:embeddedFont>
      <p:font typeface="Prompt Bold" charset="1" panose="00000800000000000000"/>
      <p:regular r:id="rId31"/>
    </p:embeddedFont>
    <p:embeddedFont>
      <p:font typeface="Prompt" charset="1" panose="000005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BDDD1"/>
        </a:solidFill>
      </p:bgPr>
    </p:bg>
    <p:spTree>
      <p:nvGrpSpPr>
        <p:cNvPr id="1" name=""/>
        <p:cNvGrpSpPr/>
        <p:nvPr/>
      </p:nvGrpSpPr>
      <p:grpSpPr>
        <a:xfrm>
          <a:off x="0" y="0"/>
          <a:ext cx="0" cy="0"/>
          <a:chOff x="0" y="0"/>
          <a:chExt cx="0" cy="0"/>
        </a:xfrm>
      </p:grpSpPr>
      <p:grpSp>
        <p:nvGrpSpPr>
          <p:cNvPr name="Group 2" id="2"/>
          <p:cNvGrpSpPr/>
          <p:nvPr/>
        </p:nvGrpSpPr>
        <p:grpSpPr>
          <a:xfrm rot="0">
            <a:off x="10862106" y="-737012"/>
            <a:ext cx="10192926" cy="8828025"/>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272727"/>
            </a:solidFill>
          </p:spPr>
        </p:sp>
      </p:grpSp>
      <p:grpSp>
        <p:nvGrpSpPr>
          <p:cNvPr name="Group 4" id="4"/>
          <p:cNvGrpSpPr/>
          <p:nvPr/>
        </p:nvGrpSpPr>
        <p:grpSpPr>
          <a:xfrm rot="0">
            <a:off x="10862106" y="2398927"/>
            <a:ext cx="9885941" cy="8560779"/>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21313" t="0" r="-21313" b="0"/>
              </a:stretch>
            </a:blipFill>
          </p:spPr>
        </p:sp>
      </p:grpSp>
      <p:grpSp>
        <p:nvGrpSpPr>
          <p:cNvPr name="Group 6" id="6"/>
          <p:cNvGrpSpPr/>
          <p:nvPr/>
        </p:nvGrpSpPr>
        <p:grpSpPr>
          <a:xfrm rot="-10800000">
            <a:off x="15665672" y="5827235"/>
            <a:ext cx="7046513" cy="9312442"/>
            <a:chOff x="0" y="0"/>
            <a:chExt cx="4064946" cy="5372100"/>
          </a:xfrm>
        </p:grpSpPr>
        <p:sp>
          <p:nvSpPr>
            <p:cNvPr name="Freeform 7" id="7"/>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1F5014"/>
            </a:solidFill>
          </p:spPr>
        </p:sp>
      </p:grpSp>
      <p:sp>
        <p:nvSpPr>
          <p:cNvPr name="Freeform 8" id="8"/>
          <p:cNvSpPr/>
          <p:nvPr/>
        </p:nvSpPr>
        <p:spPr>
          <a:xfrm flipH="false" flipV="false" rot="0">
            <a:off x="6375739" y="331520"/>
            <a:ext cx="5536522" cy="1911830"/>
          </a:xfrm>
          <a:custGeom>
            <a:avLst/>
            <a:gdLst/>
            <a:ahLst/>
            <a:cxnLst/>
            <a:rect r="r" b="b" t="t" l="l"/>
            <a:pathLst>
              <a:path h="1911830" w="5536522">
                <a:moveTo>
                  <a:pt x="0" y="0"/>
                </a:moveTo>
                <a:lnTo>
                  <a:pt x="5536522" y="0"/>
                </a:lnTo>
                <a:lnTo>
                  <a:pt x="5536522" y="1911830"/>
                </a:lnTo>
                <a:lnTo>
                  <a:pt x="0" y="1911830"/>
                </a:lnTo>
                <a:lnTo>
                  <a:pt x="0" y="0"/>
                </a:lnTo>
                <a:close/>
              </a:path>
            </a:pathLst>
          </a:custGeom>
          <a:blipFill>
            <a:blip r:embed="rId3"/>
            <a:stretch>
              <a:fillRect l="0" t="0" r="0" b="0"/>
            </a:stretch>
          </a:blipFill>
        </p:spPr>
      </p:sp>
      <p:sp>
        <p:nvSpPr>
          <p:cNvPr name="Freeform 9" id="9"/>
          <p:cNvSpPr/>
          <p:nvPr/>
        </p:nvSpPr>
        <p:spPr>
          <a:xfrm flipH="false" flipV="false" rot="0">
            <a:off x="365217" y="603016"/>
            <a:ext cx="5558735" cy="1368838"/>
          </a:xfrm>
          <a:custGeom>
            <a:avLst/>
            <a:gdLst/>
            <a:ahLst/>
            <a:cxnLst/>
            <a:rect r="r" b="b" t="t" l="l"/>
            <a:pathLst>
              <a:path h="1368838" w="5558735">
                <a:moveTo>
                  <a:pt x="0" y="0"/>
                </a:moveTo>
                <a:lnTo>
                  <a:pt x="5558735" y="0"/>
                </a:lnTo>
                <a:lnTo>
                  <a:pt x="5558735" y="1368838"/>
                </a:lnTo>
                <a:lnTo>
                  <a:pt x="0" y="1368838"/>
                </a:lnTo>
                <a:lnTo>
                  <a:pt x="0" y="0"/>
                </a:lnTo>
                <a:close/>
              </a:path>
            </a:pathLst>
          </a:custGeom>
          <a:blipFill>
            <a:blip r:embed="rId4"/>
            <a:stretch>
              <a:fillRect l="0" t="0" r="0" b="0"/>
            </a:stretch>
          </a:blipFill>
        </p:spPr>
      </p:sp>
      <p:sp>
        <p:nvSpPr>
          <p:cNvPr name="TextBox 10" id="10"/>
          <p:cNvSpPr txBox="true"/>
          <p:nvPr/>
        </p:nvSpPr>
        <p:spPr>
          <a:xfrm rot="0">
            <a:off x="526823" y="6882121"/>
            <a:ext cx="8617177" cy="2957180"/>
          </a:xfrm>
          <a:prstGeom prst="rect">
            <a:avLst/>
          </a:prstGeom>
        </p:spPr>
        <p:txBody>
          <a:bodyPr anchor="t" rtlCol="false" tIns="0" lIns="0" bIns="0" rIns="0">
            <a:spAutoFit/>
          </a:bodyPr>
          <a:lstStyle/>
          <a:p>
            <a:pPr algn="l">
              <a:lnSpc>
                <a:spcPts val="3920"/>
              </a:lnSpc>
            </a:pPr>
            <a:r>
              <a:rPr lang="en-US" sz="2800">
                <a:solidFill>
                  <a:srgbClr val="272727"/>
                </a:solidFill>
                <a:latin typeface="Fira Sans"/>
                <a:ea typeface="Fira Sans"/>
                <a:cs typeface="Fira Sans"/>
                <a:sym typeface="Fira Sans"/>
              </a:rPr>
              <a:t>Intergrantes: </a:t>
            </a:r>
          </a:p>
          <a:p>
            <a:pPr algn="l">
              <a:lnSpc>
                <a:spcPts val="3920"/>
              </a:lnSpc>
            </a:pPr>
            <a:r>
              <a:rPr lang="en-US" sz="2800">
                <a:solidFill>
                  <a:srgbClr val="272727"/>
                </a:solidFill>
                <a:latin typeface="Fira Sans"/>
                <a:ea typeface="Fira Sans"/>
                <a:cs typeface="Fira Sans"/>
                <a:sym typeface="Fira Sans"/>
              </a:rPr>
              <a:t>Marcos Mayorga</a:t>
            </a:r>
          </a:p>
          <a:p>
            <a:pPr algn="l">
              <a:lnSpc>
                <a:spcPts val="3920"/>
              </a:lnSpc>
            </a:pPr>
            <a:r>
              <a:rPr lang="en-US" sz="2800">
                <a:solidFill>
                  <a:srgbClr val="272727"/>
                </a:solidFill>
                <a:latin typeface="Fira Sans"/>
                <a:ea typeface="Fira Sans"/>
                <a:cs typeface="Fira Sans"/>
                <a:sym typeface="Fira Sans"/>
              </a:rPr>
              <a:t>Ignacio Ralph</a:t>
            </a:r>
          </a:p>
          <a:p>
            <a:pPr algn="l">
              <a:lnSpc>
                <a:spcPts val="3920"/>
              </a:lnSpc>
            </a:pPr>
            <a:r>
              <a:rPr lang="en-US" sz="2800">
                <a:solidFill>
                  <a:srgbClr val="272727"/>
                </a:solidFill>
                <a:latin typeface="Fira Sans"/>
                <a:ea typeface="Fira Sans"/>
                <a:cs typeface="Fira Sans"/>
                <a:sym typeface="Fira Sans"/>
              </a:rPr>
              <a:t>Eduardo Cardenas</a:t>
            </a:r>
          </a:p>
          <a:p>
            <a:pPr algn="l">
              <a:lnSpc>
                <a:spcPts val="3920"/>
              </a:lnSpc>
            </a:pPr>
            <a:r>
              <a:rPr lang="en-US" sz="2800">
                <a:solidFill>
                  <a:srgbClr val="272727"/>
                </a:solidFill>
                <a:latin typeface="Fira Sans"/>
                <a:ea typeface="Fira Sans"/>
                <a:cs typeface="Fira Sans"/>
                <a:sym typeface="Fira Sans"/>
              </a:rPr>
              <a:t>Jordan Piña</a:t>
            </a:r>
          </a:p>
          <a:p>
            <a:pPr algn="l" marL="0" indent="0" lvl="0">
              <a:lnSpc>
                <a:spcPts val="3920"/>
              </a:lnSpc>
              <a:spcBef>
                <a:spcPct val="0"/>
              </a:spcBef>
            </a:pPr>
            <a:r>
              <a:rPr lang="en-US" sz="2800">
                <a:solidFill>
                  <a:srgbClr val="272727"/>
                </a:solidFill>
                <a:latin typeface="Fira Sans"/>
                <a:ea typeface="Fira Sans"/>
                <a:cs typeface="Fira Sans"/>
                <a:sym typeface="Fira Sans"/>
              </a:rPr>
              <a:t>Arturo Vargas (Profesor guia)</a:t>
            </a:r>
          </a:p>
        </p:txBody>
      </p:sp>
      <p:sp>
        <p:nvSpPr>
          <p:cNvPr name="TextBox 11" id="11"/>
          <p:cNvSpPr txBox="true"/>
          <p:nvPr/>
        </p:nvSpPr>
        <p:spPr>
          <a:xfrm rot="0">
            <a:off x="1028700" y="3366632"/>
            <a:ext cx="8617177" cy="2812941"/>
          </a:xfrm>
          <a:prstGeom prst="rect">
            <a:avLst/>
          </a:prstGeom>
        </p:spPr>
        <p:txBody>
          <a:bodyPr anchor="t" rtlCol="false" tIns="0" lIns="0" bIns="0" rIns="0">
            <a:spAutoFit/>
          </a:bodyPr>
          <a:lstStyle/>
          <a:p>
            <a:pPr algn="ctr">
              <a:lnSpc>
                <a:spcPts val="10999"/>
              </a:lnSpc>
            </a:pPr>
            <a:r>
              <a:rPr lang="en-US" b="true" sz="9999" spc="299">
                <a:solidFill>
                  <a:srgbClr val="272727"/>
                </a:solidFill>
                <a:latin typeface="Fira Sans Ultra-Bold"/>
                <a:ea typeface="Fira Sans Ultra-Bold"/>
                <a:cs typeface="Fira Sans Ultra-Bold"/>
                <a:sym typeface="Fira Sans Ultra-Bold"/>
              </a:rPr>
              <a:t>PROYECTO </a:t>
            </a:r>
          </a:p>
          <a:p>
            <a:pPr algn="ctr" marL="0" indent="0" lvl="0">
              <a:lnSpc>
                <a:spcPts val="10999"/>
              </a:lnSpc>
            </a:pPr>
            <a:r>
              <a:rPr lang="en-US" b="true" sz="9999" spc="299">
                <a:solidFill>
                  <a:srgbClr val="272727"/>
                </a:solidFill>
                <a:latin typeface="Fira Sans Ultra-Bold"/>
                <a:ea typeface="Fira Sans Ultra-Bold"/>
                <a:cs typeface="Fira Sans Ultra-Bold"/>
                <a:sym typeface="Fira Sans Ultra-Bold"/>
              </a:rPr>
              <a:t>“MI ASODI”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BDDD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0"/>
            <a:ext cx="4769337" cy="10287000"/>
          </a:xfrm>
          <a:custGeom>
            <a:avLst/>
            <a:gdLst/>
            <a:ahLst/>
            <a:cxnLst/>
            <a:rect r="r" b="b" t="t" l="l"/>
            <a:pathLst>
              <a:path h="10287000" w="4769337">
                <a:moveTo>
                  <a:pt x="0" y="0"/>
                </a:moveTo>
                <a:lnTo>
                  <a:pt x="4769337" y="0"/>
                </a:lnTo>
                <a:lnTo>
                  <a:pt x="4769337"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634600" y="0"/>
            <a:ext cx="4791205" cy="10287000"/>
          </a:xfrm>
          <a:custGeom>
            <a:avLst/>
            <a:gdLst/>
            <a:ahLst/>
            <a:cxnLst/>
            <a:rect r="r" b="b" t="t" l="l"/>
            <a:pathLst>
              <a:path h="10287000" w="4791205">
                <a:moveTo>
                  <a:pt x="0" y="0"/>
                </a:moveTo>
                <a:lnTo>
                  <a:pt x="4791205" y="0"/>
                </a:lnTo>
                <a:lnTo>
                  <a:pt x="4791205" y="10287000"/>
                </a:lnTo>
                <a:lnTo>
                  <a:pt x="0" y="10287000"/>
                </a:lnTo>
                <a:lnTo>
                  <a:pt x="0" y="0"/>
                </a:lnTo>
                <a:close/>
              </a:path>
            </a:pathLst>
          </a:custGeom>
          <a:blipFill>
            <a:blip r:embed="rId3"/>
            <a:stretch>
              <a:fillRect l="0" t="0" r="0" b="0"/>
            </a:stretch>
          </a:blipFill>
        </p:spPr>
      </p:sp>
      <p:sp>
        <p:nvSpPr>
          <p:cNvPr name="Freeform 4" id="4"/>
          <p:cNvSpPr/>
          <p:nvPr/>
        </p:nvSpPr>
        <p:spPr>
          <a:xfrm flipH="false" flipV="false" rot="0">
            <a:off x="12473477" y="0"/>
            <a:ext cx="4785823" cy="10287000"/>
          </a:xfrm>
          <a:custGeom>
            <a:avLst/>
            <a:gdLst/>
            <a:ahLst/>
            <a:cxnLst/>
            <a:rect r="r" b="b" t="t" l="l"/>
            <a:pathLst>
              <a:path h="10287000" w="4785823">
                <a:moveTo>
                  <a:pt x="0" y="0"/>
                </a:moveTo>
                <a:lnTo>
                  <a:pt x="4785823" y="0"/>
                </a:lnTo>
                <a:lnTo>
                  <a:pt x="4785823" y="10287000"/>
                </a:lnTo>
                <a:lnTo>
                  <a:pt x="0" y="10287000"/>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BDDD1"/>
        </a:solidFill>
      </p:bgPr>
    </p:bg>
    <p:spTree>
      <p:nvGrpSpPr>
        <p:cNvPr id="1" name=""/>
        <p:cNvGrpSpPr/>
        <p:nvPr/>
      </p:nvGrpSpPr>
      <p:grpSpPr>
        <a:xfrm>
          <a:off x="0" y="0"/>
          <a:ext cx="0" cy="0"/>
          <a:chOff x="0" y="0"/>
          <a:chExt cx="0" cy="0"/>
        </a:xfrm>
      </p:grpSpPr>
      <p:sp>
        <p:nvSpPr>
          <p:cNvPr name="Freeform 2" id="2"/>
          <p:cNvSpPr/>
          <p:nvPr/>
        </p:nvSpPr>
        <p:spPr>
          <a:xfrm flipH="false" flipV="false" rot="0">
            <a:off x="6746051" y="0"/>
            <a:ext cx="4795898" cy="10287000"/>
          </a:xfrm>
          <a:custGeom>
            <a:avLst/>
            <a:gdLst/>
            <a:ahLst/>
            <a:cxnLst/>
            <a:rect r="r" b="b" t="t" l="l"/>
            <a:pathLst>
              <a:path h="10287000" w="4795898">
                <a:moveTo>
                  <a:pt x="0" y="0"/>
                </a:moveTo>
                <a:lnTo>
                  <a:pt x="4795898" y="0"/>
                </a:lnTo>
                <a:lnTo>
                  <a:pt x="4795898"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475399" y="0"/>
            <a:ext cx="4805974" cy="10287000"/>
          </a:xfrm>
          <a:custGeom>
            <a:avLst/>
            <a:gdLst/>
            <a:ahLst/>
            <a:cxnLst/>
            <a:rect r="r" b="b" t="t" l="l"/>
            <a:pathLst>
              <a:path h="10287000" w="4805974">
                <a:moveTo>
                  <a:pt x="0" y="0"/>
                </a:moveTo>
                <a:lnTo>
                  <a:pt x="4805974" y="0"/>
                </a:lnTo>
                <a:lnTo>
                  <a:pt x="4805974" y="10287000"/>
                </a:lnTo>
                <a:lnTo>
                  <a:pt x="0" y="10287000"/>
                </a:lnTo>
                <a:lnTo>
                  <a:pt x="0" y="0"/>
                </a:lnTo>
                <a:close/>
              </a:path>
            </a:pathLst>
          </a:custGeom>
          <a:blipFill>
            <a:blip r:embed="rId3"/>
            <a:stretch>
              <a:fillRect l="0" t="0" r="0" b="0"/>
            </a:stretch>
          </a:blipFill>
        </p:spPr>
      </p:sp>
      <p:sp>
        <p:nvSpPr>
          <p:cNvPr name="Freeform 4" id="4"/>
          <p:cNvSpPr/>
          <p:nvPr/>
        </p:nvSpPr>
        <p:spPr>
          <a:xfrm flipH="false" flipV="false" rot="0">
            <a:off x="1028700" y="0"/>
            <a:ext cx="4781848" cy="10287000"/>
          </a:xfrm>
          <a:custGeom>
            <a:avLst/>
            <a:gdLst/>
            <a:ahLst/>
            <a:cxnLst/>
            <a:rect r="r" b="b" t="t" l="l"/>
            <a:pathLst>
              <a:path h="10287000" w="4781848">
                <a:moveTo>
                  <a:pt x="0" y="0"/>
                </a:moveTo>
                <a:lnTo>
                  <a:pt x="4781848" y="0"/>
                </a:lnTo>
                <a:lnTo>
                  <a:pt x="4781848" y="10287000"/>
                </a:lnTo>
                <a:lnTo>
                  <a:pt x="0" y="10287000"/>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BDDD1"/>
        </a:solidFill>
      </p:bgPr>
    </p:bg>
    <p:spTree>
      <p:nvGrpSpPr>
        <p:cNvPr id="1" name=""/>
        <p:cNvGrpSpPr/>
        <p:nvPr/>
      </p:nvGrpSpPr>
      <p:grpSpPr>
        <a:xfrm>
          <a:off x="0" y="0"/>
          <a:ext cx="0" cy="0"/>
          <a:chOff x="0" y="0"/>
          <a:chExt cx="0" cy="0"/>
        </a:xfrm>
      </p:grpSpPr>
      <p:sp>
        <p:nvSpPr>
          <p:cNvPr name="Freeform 2" id="2"/>
          <p:cNvSpPr/>
          <p:nvPr/>
        </p:nvSpPr>
        <p:spPr>
          <a:xfrm flipH="false" flipV="false" rot="0">
            <a:off x="1263448" y="0"/>
            <a:ext cx="4718624" cy="10287000"/>
          </a:xfrm>
          <a:custGeom>
            <a:avLst/>
            <a:gdLst/>
            <a:ahLst/>
            <a:cxnLst/>
            <a:rect r="r" b="b" t="t" l="l"/>
            <a:pathLst>
              <a:path h="10287000" w="4718624">
                <a:moveTo>
                  <a:pt x="0" y="0"/>
                </a:moveTo>
                <a:lnTo>
                  <a:pt x="4718624" y="0"/>
                </a:lnTo>
                <a:lnTo>
                  <a:pt x="471862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763122" y="0"/>
            <a:ext cx="4761756" cy="10287000"/>
          </a:xfrm>
          <a:custGeom>
            <a:avLst/>
            <a:gdLst/>
            <a:ahLst/>
            <a:cxnLst/>
            <a:rect r="r" b="b" t="t" l="l"/>
            <a:pathLst>
              <a:path h="10287000" w="4761756">
                <a:moveTo>
                  <a:pt x="0" y="0"/>
                </a:moveTo>
                <a:lnTo>
                  <a:pt x="4761756" y="0"/>
                </a:lnTo>
                <a:lnTo>
                  <a:pt x="4761756" y="10287000"/>
                </a:lnTo>
                <a:lnTo>
                  <a:pt x="0" y="10287000"/>
                </a:lnTo>
                <a:lnTo>
                  <a:pt x="0" y="0"/>
                </a:lnTo>
                <a:close/>
              </a:path>
            </a:pathLst>
          </a:custGeom>
          <a:blipFill>
            <a:blip r:embed="rId3"/>
            <a:stretch>
              <a:fillRect l="0" t="0" r="0" b="0"/>
            </a:stretch>
          </a:blipFill>
        </p:spPr>
      </p:sp>
      <p:sp>
        <p:nvSpPr>
          <p:cNvPr name="Freeform 4" id="4"/>
          <p:cNvSpPr/>
          <p:nvPr/>
        </p:nvSpPr>
        <p:spPr>
          <a:xfrm flipH="false" flipV="false" rot="0">
            <a:off x="12307022" y="0"/>
            <a:ext cx="4757110" cy="10287000"/>
          </a:xfrm>
          <a:custGeom>
            <a:avLst/>
            <a:gdLst/>
            <a:ahLst/>
            <a:cxnLst/>
            <a:rect r="r" b="b" t="t" l="l"/>
            <a:pathLst>
              <a:path h="10287000" w="4757110">
                <a:moveTo>
                  <a:pt x="0" y="0"/>
                </a:moveTo>
                <a:lnTo>
                  <a:pt x="4757110" y="0"/>
                </a:lnTo>
                <a:lnTo>
                  <a:pt x="4757110" y="10287000"/>
                </a:lnTo>
                <a:lnTo>
                  <a:pt x="0" y="10287000"/>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BDDD1"/>
        </a:solidFill>
      </p:bgPr>
    </p:bg>
    <p:spTree>
      <p:nvGrpSpPr>
        <p:cNvPr id="1" name=""/>
        <p:cNvGrpSpPr/>
        <p:nvPr/>
      </p:nvGrpSpPr>
      <p:grpSpPr>
        <a:xfrm>
          <a:off x="0" y="0"/>
          <a:ext cx="0" cy="0"/>
          <a:chOff x="0" y="0"/>
          <a:chExt cx="0" cy="0"/>
        </a:xfrm>
      </p:grpSpPr>
      <p:sp>
        <p:nvSpPr>
          <p:cNvPr name="Freeform 2" id="2"/>
          <p:cNvSpPr/>
          <p:nvPr/>
        </p:nvSpPr>
        <p:spPr>
          <a:xfrm flipH="false" flipV="false" rot="0">
            <a:off x="1290589" y="0"/>
            <a:ext cx="4744005" cy="10287000"/>
          </a:xfrm>
          <a:custGeom>
            <a:avLst/>
            <a:gdLst/>
            <a:ahLst/>
            <a:cxnLst/>
            <a:rect r="r" b="b" t="t" l="l"/>
            <a:pathLst>
              <a:path h="10287000" w="4744005">
                <a:moveTo>
                  <a:pt x="0" y="0"/>
                </a:moveTo>
                <a:lnTo>
                  <a:pt x="4744005" y="0"/>
                </a:lnTo>
                <a:lnTo>
                  <a:pt x="4744005"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753076" y="0"/>
            <a:ext cx="4781848" cy="10287000"/>
          </a:xfrm>
          <a:custGeom>
            <a:avLst/>
            <a:gdLst/>
            <a:ahLst/>
            <a:cxnLst/>
            <a:rect r="r" b="b" t="t" l="l"/>
            <a:pathLst>
              <a:path h="10287000" w="4781848">
                <a:moveTo>
                  <a:pt x="0" y="0"/>
                </a:moveTo>
                <a:lnTo>
                  <a:pt x="4781848" y="0"/>
                </a:lnTo>
                <a:lnTo>
                  <a:pt x="4781848" y="10287000"/>
                </a:lnTo>
                <a:lnTo>
                  <a:pt x="0" y="10287000"/>
                </a:lnTo>
                <a:lnTo>
                  <a:pt x="0" y="0"/>
                </a:lnTo>
                <a:close/>
              </a:path>
            </a:pathLst>
          </a:custGeom>
          <a:blipFill>
            <a:blip r:embed="rId3"/>
            <a:stretch>
              <a:fillRect l="0" t="0" r="0" b="0"/>
            </a:stretch>
          </a:blipFill>
        </p:spPr>
      </p:sp>
      <p:sp>
        <p:nvSpPr>
          <p:cNvPr name="Freeform 4" id="4"/>
          <p:cNvSpPr/>
          <p:nvPr/>
        </p:nvSpPr>
        <p:spPr>
          <a:xfrm flipH="false" flipV="false" rot="0">
            <a:off x="12249299" y="0"/>
            <a:ext cx="4742447" cy="10287000"/>
          </a:xfrm>
          <a:custGeom>
            <a:avLst/>
            <a:gdLst/>
            <a:ahLst/>
            <a:cxnLst/>
            <a:rect r="r" b="b" t="t" l="l"/>
            <a:pathLst>
              <a:path h="10287000" w="4742447">
                <a:moveTo>
                  <a:pt x="0" y="0"/>
                </a:moveTo>
                <a:lnTo>
                  <a:pt x="4742447" y="0"/>
                </a:lnTo>
                <a:lnTo>
                  <a:pt x="4742447" y="10287000"/>
                </a:lnTo>
                <a:lnTo>
                  <a:pt x="0" y="10287000"/>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BDDD1"/>
        </a:solidFill>
      </p:bgPr>
    </p:bg>
    <p:spTree>
      <p:nvGrpSpPr>
        <p:cNvPr id="1" name=""/>
        <p:cNvGrpSpPr/>
        <p:nvPr/>
      </p:nvGrpSpPr>
      <p:grpSpPr>
        <a:xfrm>
          <a:off x="0" y="0"/>
          <a:ext cx="0" cy="0"/>
          <a:chOff x="0" y="0"/>
          <a:chExt cx="0" cy="0"/>
        </a:xfrm>
      </p:grpSpPr>
      <p:sp>
        <p:nvSpPr>
          <p:cNvPr name="Freeform 2" id="2"/>
          <p:cNvSpPr/>
          <p:nvPr/>
        </p:nvSpPr>
        <p:spPr>
          <a:xfrm flipH="false" flipV="false" rot="0">
            <a:off x="1198460" y="0"/>
            <a:ext cx="4753234" cy="10287000"/>
          </a:xfrm>
          <a:custGeom>
            <a:avLst/>
            <a:gdLst/>
            <a:ahLst/>
            <a:cxnLst/>
            <a:rect r="r" b="b" t="t" l="l"/>
            <a:pathLst>
              <a:path h="10287000" w="4753234">
                <a:moveTo>
                  <a:pt x="0" y="0"/>
                </a:moveTo>
                <a:lnTo>
                  <a:pt x="4753234" y="0"/>
                </a:lnTo>
                <a:lnTo>
                  <a:pt x="475323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767763" y="0"/>
            <a:ext cx="4752474" cy="10287000"/>
          </a:xfrm>
          <a:custGeom>
            <a:avLst/>
            <a:gdLst/>
            <a:ahLst/>
            <a:cxnLst/>
            <a:rect r="r" b="b" t="t" l="l"/>
            <a:pathLst>
              <a:path h="10287000" w="4752474">
                <a:moveTo>
                  <a:pt x="0" y="0"/>
                </a:moveTo>
                <a:lnTo>
                  <a:pt x="4752474" y="0"/>
                </a:lnTo>
                <a:lnTo>
                  <a:pt x="4752474" y="10287000"/>
                </a:lnTo>
                <a:lnTo>
                  <a:pt x="0" y="10287000"/>
                </a:lnTo>
                <a:lnTo>
                  <a:pt x="0" y="0"/>
                </a:lnTo>
                <a:close/>
              </a:path>
            </a:pathLst>
          </a:custGeom>
          <a:blipFill>
            <a:blip r:embed="rId3"/>
            <a:stretch>
              <a:fillRect l="0" t="0" r="0" b="0"/>
            </a:stretch>
          </a:blipFill>
        </p:spPr>
      </p:sp>
      <p:sp>
        <p:nvSpPr>
          <p:cNvPr name="Freeform 4" id="4"/>
          <p:cNvSpPr/>
          <p:nvPr/>
        </p:nvSpPr>
        <p:spPr>
          <a:xfrm flipH="false" flipV="false" rot="0">
            <a:off x="12339387" y="0"/>
            <a:ext cx="4763241" cy="10287000"/>
          </a:xfrm>
          <a:custGeom>
            <a:avLst/>
            <a:gdLst/>
            <a:ahLst/>
            <a:cxnLst/>
            <a:rect r="r" b="b" t="t" l="l"/>
            <a:pathLst>
              <a:path h="10287000" w="4763241">
                <a:moveTo>
                  <a:pt x="0" y="0"/>
                </a:moveTo>
                <a:lnTo>
                  <a:pt x="4763241" y="0"/>
                </a:lnTo>
                <a:lnTo>
                  <a:pt x="4763241" y="10287000"/>
                </a:lnTo>
                <a:lnTo>
                  <a:pt x="0" y="10287000"/>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BDDD1"/>
        </a:solidFill>
      </p:bgPr>
    </p:bg>
    <p:spTree>
      <p:nvGrpSpPr>
        <p:cNvPr id="1" name=""/>
        <p:cNvGrpSpPr/>
        <p:nvPr/>
      </p:nvGrpSpPr>
      <p:grpSpPr>
        <a:xfrm>
          <a:off x="0" y="0"/>
          <a:ext cx="0" cy="0"/>
          <a:chOff x="0" y="0"/>
          <a:chExt cx="0" cy="0"/>
        </a:xfrm>
      </p:grpSpPr>
      <p:grpSp>
        <p:nvGrpSpPr>
          <p:cNvPr name="Group 2" id="2"/>
          <p:cNvGrpSpPr/>
          <p:nvPr/>
        </p:nvGrpSpPr>
        <p:grpSpPr>
          <a:xfrm rot="0">
            <a:off x="13267022" y="0"/>
            <a:ext cx="8637656" cy="7481017"/>
            <a:chOff x="0" y="0"/>
            <a:chExt cx="6202680" cy="5372100"/>
          </a:xfrm>
        </p:grpSpPr>
        <p:sp>
          <p:nvSpPr>
            <p:cNvPr name="Freeform 3" id="3"/>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272727"/>
            </a:solidFill>
          </p:spPr>
        </p:sp>
      </p:grpSp>
      <p:grpSp>
        <p:nvGrpSpPr>
          <p:cNvPr name="Group 4" id="4"/>
          <p:cNvGrpSpPr/>
          <p:nvPr/>
        </p:nvGrpSpPr>
        <p:grpSpPr>
          <a:xfrm rot="0">
            <a:off x="13267022" y="2657448"/>
            <a:ext cx="8377512" cy="7254548"/>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8396" t="0" r="-11496" b="0"/>
              </a:stretch>
            </a:blipFill>
          </p:spPr>
        </p:sp>
      </p:grpSp>
      <p:grpSp>
        <p:nvGrpSpPr>
          <p:cNvPr name="Group 6" id="6"/>
          <p:cNvGrpSpPr/>
          <p:nvPr/>
        </p:nvGrpSpPr>
        <p:grpSpPr>
          <a:xfrm rot="-10800000">
            <a:off x="17337644" y="5562654"/>
            <a:ext cx="5971334" cy="7891519"/>
            <a:chOff x="0" y="0"/>
            <a:chExt cx="4064946" cy="5372100"/>
          </a:xfrm>
        </p:grpSpPr>
        <p:sp>
          <p:nvSpPr>
            <p:cNvPr name="Freeform 7" id="7"/>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1F5014"/>
            </a:solidFill>
          </p:spPr>
        </p:sp>
      </p:grpSp>
      <p:sp>
        <p:nvSpPr>
          <p:cNvPr name="TextBox 8" id="8"/>
          <p:cNvSpPr txBox="true"/>
          <p:nvPr/>
        </p:nvSpPr>
        <p:spPr>
          <a:xfrm rot="0">
            <a:off x="1028700" y="3835758"/>
            <a:ext cx="13299361" cy="2813050"/>
          </a:xfrm>
          <a:prstGeom prst="rect">
            <a:avLst/>
          </a:prstGeom>
        </p:spPr>
        <p:txBody>
          <a:bodyPr anchor="t" rtlCol="false" tIns="0" lIns="0" bIns="0" rIns="0">
            <a:spAutoFit/>
          </a:bodyPr>
          <a:lstStyle/>
          <a:p>
            <a:pPr algn="ctr" marL="0" indent="0" lvl="0">
              <a:lnSpc>
                <a:spcPts val="10999"/>
              </a:lnSpc>
            </a:pPr>
            <a:r>
              <a:rPr lang="en-US" b="true" sz="9999" spc="299">
                <a:solidFill>
                  <a:srgbClr val="272727"/>
                </a:solidFill>
                <a:latin typeface="Fira Sans Ultra-Bold"/>
                <a:ea typeface="Fira Sans Ultra-Bold"/>
                <a:cs typeface="Fira Sans Ultra-Bold"/>
                <a:sym typeface="Fira Sans Ultra-Bold"/>
              </a:rPr>
              <a:t>GRACIAS POR SU ATENCION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BDDD1"/>
        </a:solidFill>
      </p:bgPr>
    </p:bg>
    <p:spTree>
      <p:nvGrpSpPr>
        <p:cNvPr id="1" name=""/>
        <p:cNvGrpSpPr/>
        <p:nvPr/>
      </p:nvGrpSpPr>
      <p:grpSpPr>
        <a:xfrm>
          <a:off x="0" y="0"/>
          <a:ext cx="0" cy="0"/>
          <a:chOff x="0" y="0"/>
          <a:chExt cx="0" cy="0"/>
        </a:xfrm>
      </p:grpSpPr>
      <p:grpSp>
        <p:nvGrpSpPr>
          <p:cNvPr name="Group 2" id="2"/>
          <p:cNvGrpSpPr/>
          <p:nvPr/>
        </p:nvGrpSpPr>
        <p:grpSpPr>
          <a:xfrm rot="0">
            <a:off x="4784963" y="326819"/>
            <a:ext cx="12474337" cy="3719571"/>
            <a:chOff x="0" y="0"/>
            <a:chExt cx="16632450" cy="4959428"/>
          </a:xfrm>
        </p:grpSpPr>
        <p:sp>
          <p:nvSpPr>
            <p:cNvPr name="TextBox 3" id="3"/>
            <p:cNvSpPr txBox="true"/>
            <p:nvPr/>
          </p:nvSpPr>
          <p:spPr>
            <a:xfrm rot="0">
              <a:off x="0" y="66675"/>
              <a:ext cx="16632450" cy="1540650"/>
            </a:xfrm>
            <a:prstGeom prst="rect">
              <a:avLst/>
            </a:prstGeom>
          </p:spPr>
          <p:txBody>
            <a:bodyPr anchor="t" rtlCol="false" tIns="0" lIns="0" bIns="0" rIns="0">
              <a:spAutoFit/>
            </a:bodyPr>
            <a:lstStyle/>
            <a:p>
              <a:pPr algn="l" marL="0" indent="0" lvl="0">
                <a:lnSpc>
                  <a:spcPts val="8717"/>
                </a:lnSpc>
                <a:spcBef>
                  <a:spcPct val="0"/>
                </a:spcBef>
              </a:pPr>
              <a:r>
                <a:rPr lang="en-US" sz="7925">
                  <a:solidFill>
                    <a:srgbClr val="000000"/>
                  </a:solidFill>
                  <a:latin typeface="Montserrat Classic"/>
                  <a:ea typeface="Montserrat Classic"/>
                  <a:cs typeface="Montserrat Classic"/>
                  <a:sym typeface="Montserrat Classic"/>
                </a:rPr>
                <a:t>ASODI</a:t>
              </a:r>
            </a:p>
          </p:txBody>
        </p:sp>
        <p:sp>
          <p:nvSpPr>
            <p:cNvPr name="TextBox 4" id="4"/>
            <p:cNvSpPr txBox="true"/>
            <p:nvPr/>
          </p:nvSpPr>
          <p:spPr>
            <a:xfrm rot="0">
              <a:off x="0" y="2191040"/>
              <a:ext cx="16632450" cy="2768388"/>
            </a:xfrm>
            <a:prstGeom prst="rect">
              <a:avLst/>
            </a:prstGeom>
          </p:spPr>
          <p:txBody>
            <a:bodyPr anchor="t" rtlCol="false" tIns="0" lIns="0" bIns="0" rIns="0">
              <a:spAutoFit/>
            </a:bodyPr>
            <a:lstStyle/>
            <a:p>
              <a:pPr algn="l">
                <a:lnSpc>
                  <a:spcPts val="4160"/>
                </a:lnSpc>
              </a:pPr>
              <a:r>
                <a:rPr lang="en-US" sz="3200" spc="48">
                  <a:solidFill>
                    <a:srgbClr val="272727"/>
                  </a:solidFill>
                  <a:latin typeface="Assistant"/>
                  <a:ea typeface="Assistant"/>
                  <a:cs typeface="Assistant"/>
                  <a:sym typeface="Assistant"/>
                </a:rPr>
                <a:t>ASODI es una asociación sin fines de lucro  que brinda  atención integral al paciente renal crónico y a entregar apoyo a dializados y transplantados renales.</a:t>
              </a:r>
            </a:p>
            <a:p>
              <a:pPr algn="l" marL="0" indent="0" lvl="0">
                <a:lnSpc>
                  <a:spcPts val="4160"/>
                </a:lnSpc>
                <a:spcBef>
                  <a:spcPct val="0"/>
                </a:spcBef>
              </a:pPr>
            </a:p>
          </p:txBody>
        </p:sp>
      </p:grpSp>
      <p:grpSp>
        <p:nvGrpSpPr>
          <p:cNvPr name="Group 5" id="5"/>
          <p:cNvGrpSpPr/>
          <p:nvPr/>
        </p:nvGrpSpPr>
        <p:grpSpPr>
          <a:xfrm rot="0">
            <a:off x="-3132944" y="0"/>
            <a:ext cx="7917907" cy="8092888"/>
            <a:chOff x="0" y="0"/>
            <a:chExt cx="3949600" cy="4036884"/>
          </a:xfrm>
        </p:grpSpPr>
        <p:sp>
          <p:nvSpPr>
            <p:cNvPr name="Freeform 6" id="6"/>
            <p:cNvSpPr/>
            <p:nvPr/>
          </p:nvSpPr>
          <p:spPr>
            <a:xfrm flipH="true" flipV="false" rot="0">
              <a:off x="0" y="0"/>
              <a:ext cx="3949600" cy="4036884"/>
            </a:xfrm>
            <a:custGeom>
              <a:avLst/>
              <a:gdLst/>
              <a:ahLst/>
              <a:cxnLst/>
              <a:rect r="r" b="b" t="t" l="l"/>
              <a:pathLst>
                <a:path h="4036884" w="3949600">
                  <a:moveTo>
                    <a:pt x="987400" y="0"/>
                  </a:moveTo>
                  <a:lnTo>
                    <a:pt x="2962200" y="0"/>
                  </a:lnTo>
                  <a:lnTo>
                    <a:pt x="3949600" y="2018442"/>
                  </a:lnTo>
                  <a:lnTo>
                    <a:pt x="2962200" y="4036884"/>
                  </a:lnTo>
                  <a:lnTo>
                    <a:pt x="987400" y="4036884"/>
                  </a:lnTo>
                  <a:lnTo>
                    <a:pt x="0" y="2018442"/>
                  </a:lnTo>
                  <a:close/>
                </a:path>
              </a:pathLst>
            </a:custGeom>
            <a:blipFill>
              <a:blip r:embed="rId2"/>
              <a:stretch>
                <a:fillRect l="-76915" t="0" r="-9015" b="-21274"/>
              </a:stretch>
            </a:blipFill>
          </p:spPr>
        </p:sp>
      </p:grpSp>
      <p:grpSp>
        <p:nvGrpSpPr>
          <p:cNvPr name="Group 7" id="7"/>
          <p:cNvGrpSpPr/>
          <p:nvPr/>
        </p:nvGrpSpPr>
        <p:grpSpPr>
          <a:xfrm rot="-10800000">
            <a:off x="1028700" y="-3229495"/>
            <a:ext cx="3903705" cy="5159009"/>
            <a:chOff x="0" y="0"/>
            <a:chExt cx="4064946" cy="5372100"/>
          </a:xfrm>
        </p:grpSpPr>
        <p:sp>
          <p:nvSpPr>
            <p:cNvPr name="Freeform 8" id="8"/>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272727"/>
            </a:solidFill>
          </p:spPr>
        </p:sp>
      </p:grpSp>
      <p:grpSp>
        <p:nvGrpSpPr>
          <p:cNvPr name="Group 9" id="9"/>
          <p:cNvGrpSpPr/>
          <p:nvPr/>
        </p:nvGrpSpPr>
        <p:grpSpPr>
          <a:xfrm rot="-10800000">
            <a:off x="-1510714" y="8092888"/>
            <a:ext cx="4212886" cy="5567613"/>
            <a:chOff x="0" y="0"/>
            <a:chExt cx="4064946" cy="5372100"/>
          </a:xfrm>
        </p:grpSpPr>
        <p:sp>
          <p:nvSpPr>
            <p:cNvPr name="Freeform 10" id="10"/>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272727"/>
            </a:solidFill>
          </p:spPr>
        </p:sp>
      </p:grpSp>
      <p:sp>
        <p:nvSpPr>
          <p:cNvPr name="TextBox 11" id="11"/>
          <p:cNvSpPr txBox="true"/>
          <p:nvPr/>
        </p:nvSpPr>
        <p:spPr>
          <a:xfrm rot="0">
            <a:off x="4784963" y="4255959"/>
            <a:ext cx="13016492" cy="5407719"/>
          </a:xfrm>
          <a:prstGeom prst="rect">
            <a:avLst/>
          </a:prstGeom>
        </p:spPr>
        <p:txBody>
          <a:bodyPr anchor="t" rtlCol="false" tIns="0" lIns="0" bIns="0" rIns="0">
            <a:spAutoFit/>
          </a:bodyPr>
          <a:lstStyle/>
          <a:p>
            <a:pPr algn="l">
              <a:lnSpc>
                <a:spcPts val="4277"/>
              </a:lnSpc>
            </a:pPr>
            <a:r>
              <a:rPr lang="en-US" sz="3055" spc="45">
                <a:solidFill>
                  <a:srgbClr val="272727"/>
                </a:solidFill>
                <a:latin typeface="Assistant"/>
                <a:ea typeface="Assistant"/>
                <a:cs typeface="Assistant"/>
                <a:sym typeface="Assistant"/>
              </a:rPr>
              <a:t>Misión</a:t>
            </a:r>
          </a:p>
          <a:p>
            <a:pPr algn="l">
              <a:lnSpc>
                <a:spcPts val="4277"/>
              </a:lnSpc>
            </a:pPr>
            <a:r>
              <a:rPr lang="en-US" sz="3055" spc="45">
                <a:solidFill>
                  <a:srgbClr val="272727"/>
                </a:solidFill>
                <a:latin typeface="Assistant"/>
                <a:ea typeface="Assistant"/>
                <a:cs typeface="Assistant"/>
                <a:sym typeface="Assistant"/>
              </a:rPr>
              <a:t>“Contribuir al mejoramietno continuo de la calidad y expectativa de vida de los pacientes renales cronicos y transplantados y de sus familias apoyandolos en cada una de las etapas de su enfermedad”</a:t>
            </a:r>
          </a:p>
          <a:p>
            <a:pPr algn="l">
              <a:lnSpc>
                <a:spcPts val="4277"/>
              </a:lnSpc>
            </a:pPr>
          </a:p>
          <a:p>
            <a:pPr algn="l">
              <a:lnSpc>
                <a:spcPts val="4277"/>
              </a:lnSpc>
            </a:pPr>
            <a:r>
              <a:rPr lang="en-US" sz="3055" spc="45">
                <a:solidFill>
                  <a:srgbClr val="272727"/>
                </a:solidFill>
                <a:latin typeface="Assistant"/>
                <a:ea typeface="Assistant"/>
                <a:cs typeface="Assistant"/>
                <a:sym typeface="Assistant"/>
              </a:rPr>
              <a:t>Visión</a:t>
            </a:r>
          </a:p>
          <a:p>
            <a:pPr algn="l" marL="0" indent="0" lvl="0">
              <a:lnSpc>
                <a:spcPts val="4277"/>
              </a:lnSpc>
              <a:spcBef>
                <a:spcPct val="0"/>
              </a:spcBef>
            </a:pPr>
            <a:r>
              <a:rPr lang="en-US" sz="3055" spc="45">
                <a:solidFill>
                  <a:srgbClr val="272727"/>
                </a:solidFill>
                <a:latin typeface="Assistant"/>
                <a:ea typeface="Assistant"/>
                <a:cs typeface="Assistant"/>
                <a:sym typeface="Assistant"/>
              </a:rPr>
              <a:t>“Ser una institución referente a nivel nacional en materia renal promoviendo la defensa de los bintereses del enfermo reanl y los transpolantados, la prevencion de la enfermedad y la promocion de la donacion de organos a traves de la informacion y educacion de la poblacion”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BDDD1"/>
        </a:solidFill>
      </p:bgPr>
    </p:bg>
    <p:spTree>
      <p:nvGrpSpPr>
        <p:cNvPr id="1" name=""/>
        <p:cNvGrpSpPr/>
        <p:nvPr/>
      </p:nvGrpSpPr>
      <p:grpSpPr>
        <a:xfrm>
          <a:off x="0" y="0"/>
          <a:ext cx="0" cy="0"/>
          <a:chOff x="0" y="0"/>
          <a:chExt cx="0" cy="0"/>
        </a:xfrm>
      </p:grpSpPr>
      <p:grpSp>
        <p:nvGrpSpPr>
          <p:cNvPr name="Group 2" id="2"/>
          <p:cNvGrpSpPr/>
          <p:nvPr/>
        </p:nvGrpSpPr>
        <p:grpSpPr>
          <a:xfrm rot="-10800000">
            <a:off x="1028700" y="-3229495"/>
            <a:ext cx="3903705" cy="5159009"/>
            <a:chOff x="0" y="0"/>
            <a:chExt cx="4064946" cy="5372100"/>
          </a:xfrm>
        </p:grpSpPr>
        <p:sp>
          <p:nvSpPr>
            <p:cNvPr name="Freeform 3" id="3"/>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7D9B76"/>
            </a:solidFill>
          </p:spPr>
        </p:sp>
      </p:grpSp>
      <p:grpSp>
        <p:nvGrpSpPr>
          <p:cNvPr name="Group 4" id="4"/>
          <p:cNvGrpSpPr/>
          <p:nvPr/>
        </p:nvGrpSpPr>
        <p:grpSpPr>
          <a:xfrm rot="-10800000">
            <a:off x="-1510714" y="8092888"/>
            <a:ext cx="4212886" cy="5567613"/>
            <a:chOff x="0" y="0"/>
            <a:chExt cx="4064946" cy="5372100"/>
          </a:xfrm>
        </p:grpSpPr>
        <p:sp>
          <p:nvSpPr>
            <p:cNvPr name="Freeform 5" id="5"/>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7D9B76"/>
            </a:solidFill>
          </p:spPr>
        </p:sp>
      </p:grpSp>
      <p:sp>
        <p:nvSpPr>
          <p:cNvPr name="Freeform 6" id="6"/>
          <p:cNvSpPr/>
          <p:nvPr/>
        </p:nvSpPr>
        <p:spPr>
          <a:xfrm flipH="false" flipV="false" rot="0">
            <a:off x="185437" y="1314599"/>
            <a:ext cx="2732613" cy="2732613"/>
          </a:xfrm>
          <a:custGeom>
            <a:avLst/>
            <a:gdLst/>
            <a:ahLst/>
            <a:cxnLst/>
            <a:rect r="r" b="b" t="t" l="l"/>
            <a:pathLst>
              <a:path h="2732613" w="2732613">
                <a:moveTo>
                  <a:pt x="0" y="0"/>
                </a:moveTo>
                <a:lnTo>
                  <a:pt x="2732613" y="0"/>
                </a:lnTo>
                <a:lnTo>
                  <a:pt x="2732613" y="2732613"/>
                </a:lnTo>
                <a:lnTo>
                  <a:pt x="0" y="2732613"/>
                </a:lnTo>
                <a:lnTo>
                  <a:pt x="0" y="0"/>
                </a:lnTo>
                <a:close/>
              </a:path>
            </a:pathLst>
          </a:custGeom>
          <a:blipFill>
            <a:blip r:embed="rId2"/>
            <a:stretch>
              <a:fillRect l="0" t="0" r="0" b="0"/>
            </a:stretch>
          </a:blipFill>
        </p:spPr>
      </p:sp>
      <p:sp>
        <p:nvSpPr>
          <p:cNvPr name="Freeform 7" id="7"/>
          <p:cNvSpPr/>
          <p:nvPr/>
        </p:nvSpPr>
        <p:spPr>
          <a:xfrm flipH="false" flipV="false" rot="0">
            <a:off x="185437" y="6434426"/>
            <a:ext cx="2795116" cy="2529122"/>
          </a:xfrm>
          <a:custGeom>
            <a:avLst/>
            <a:gdLst/>
            <a:ahLst/>
            <a:cxnLst/>
            <a:rect r="r" b="b" t="t" l="l"/>
            <a:pathLst>
              <a:path h="2529122" w="2795116">
                <a:moveTo>
                  <a:pt x="0" y="0"/>
                </a:moveTo>
                <a:lnTo>
                  <a:pt x="2795116" y="0"/>
                </a:lnTo>
                <a:lnTo>
                  <a:pt x="2795116" y="2529122"/>
                </a:lnTo>
                <a:lnTo>
                  <a:pt x="0" y="2529122"/>
                </a:lnTo>
                <a:lnTo>
                  <a:pt x="0" y="0"/>
                </a:lnTo>
                <a:close/>
              </a:path>
            </a:pathLst>
          </a:custGeom>
          <a:blipFill>
            <a:blip r:embed="rId3"/>
            <a:stretch>
              <a:fillRect l="0" t="0" r="0" b="0"/>
            </a:stretch>
          </a:blipFill>
        </p:spPr>
      </p:sp>
      <p:sp>
        <p:nvSpPr>
          <p:cNvPr name="AutoShape 8" id="8"/>
          <p:cNvSpPr/>
          <p:nvPr/>
        </p:nvSpPr>
        <p:spPr>
          <a:xfrm flipV="true">
            <a:off x="2980553" y="5324247"/>
            <a:ext cx="2338491" cy="2374739"/>
          </a:xfrm>
          <a:prstGeom prst="line">
            <a:avLst/>
          </a:prstGeom>
          <a:ln cap="flat" w="38100">
            <a:solidFill>
              <a:srgbClr val="272727"/>
            </a:solidFill>
            <a:prstDash val="solid"/>
            <a:headEnd type="none" len="sm" w="sm"/>
            <a:tailEnd type="arrow" len="sm" w="med"/>
          </a:ln>
        </p:spPr>
      </p:sp>
      <p:sp>
        <p:nvSpPr>
          <p:cNvPr name="AutoShape 9" id="9"/>
          <p:cNvSpPr/>
          <p:nvPr/>
        </p:nvSpPr>
        <p:spPr>
          <a:xfrm>
            <a:off x="2918050" y="2680906"/>
            <a:ext cx="2400993" cy="2643342"/>
          </a:xfrm>
          <a:prstGeom prst="line">
            <a:avLst/>
          </a:prstGeom>
          <a:ln cap="flat" w="38100">
            <a:solidFill>
              <a:srgbClr val="272727"/>
            </a:solidFill>
            <a:prstDash val="solid"/>
            <a:headEnd type="none" len="sm" w="sm"/>
            <a:tailEnd type="arrow" len="sm" w="med"/>
          </a:ln>
        </p:spPr>
      </p:sp>
      <p:sp>
        <p:nvSpPr>
          <p:cNvPr name="Freeform 10" id="10"/>
          <p:cNvSpPr/>
          <p:nvPr/>
        </p:nvSpPr>
        <p:spPr>
          <a:xfrm flipH="false" flipV="false" rot="0">
            <a:off x="4315145" y="2146749"/>
            <a:ext cx="1416215" cy="1620847"/>
          </a:xfrm>
          <a:custGeom>
            <a:avLst/>
            <a:gdLst/>
            <a:ahLst/>
            <a:cxnLst/>
            <a:rect r="r" b="b" t="t" l="l"/>
            <a:pathLst>
              <a:path h="1620847" w="1416215">
                <a:moveTo>
                  <a:pt x="0" y="0"/>
                </a:moveTo>
                <a:lnTo>
                  <a:pt x="1416215" y="0"/>
                </a:lnTo>
                <a:lnTo>
                  <a:pt x="1416215" y="1620847"/>
                </a:lnTo>
                <a:lnTo>
                  <a:pt x="0" y="1620847"/>
                </a:lnTo>
                <a:lnTo>
                  <a:pt x="0" y="0"/>
                </a:lnTo>
                <a:close/>
              </a:path>
            </a:pathLst>
          </a:custGeom>
          <a:blipFill>
            <a:blip r:embed="rId4"/>
            <a:stretch>
              <a:fillRect l="0" t="0" r="0" b="0"/>
            </a:stretch>
          </a:blipFill>
        </p:spPr>
      </p:sp>
      <p:sp>
        <p:nvSpPr>
          <p:cNvPr name="Freeform 11" id="11"/>
          <p:cNvSpPr/>
          <p:nvPr/>
        </p:nvSpPr>
        <p:spPr>
          <a:xfrm flipH="false" flipV="false" rot="0">
            <a:off x="4315145" y="6888563"/>
            <a:ext cx="1416215" cy="1620847"/>
          </a:xfrm>
          <a:custGeom>
            <a:avLst/>
            <a:gdLst/>
            <a:ahLst/>
            <a:cxnLst/>
            <a:rect r="r" b="b" t="t" l="l"/>
            <a:pathLst>
              <a:path h="1620847" w="1416215">
                <a:moveTo>
                  <a:pt x="0" y="0"/>
                </a:moveTo>
                <a:lnTo>
                  <a:pt x="1416215" y="0"/>
                </a:lnTo>
                <a:lnTo>
                  <a:pt x="1416215" y="1620847"/>
                </a:lnTo>
                <a:lnTo>
                  <a:pt x="0" y="1620847"/>
                </a:lnTo>
                <a:lnTo>
                  <a:pt x="0" y="0"/>
                </a:lnTo>
                <a:close/>
              </a:path>
            </a:pathLst>
          </a:custGeom>
          <a:blipFill>
            <a:blip r:embed="rId4"/>
            <a:stretch>
              <a:fillRect l="0" t="0" r="0" b="0"/>
            </a:stretch>
          </a:blipFill>
        </p:spPr>
      </p:sp>
      <p:sp>
        <p:nvSpPr>
          <p:cNvPr name="Freeform 12" id="12"/>
          <p:cNvSpPr/>
          <p:nvPr/>
        </p:nvSpPr>
        <p:spPr>
          <a:xfrm flipH="false" flipV="false" rot="0">
            <a:off x="12091099" y="1478611"/>
            <a:ext cx="2315606" cy="2669985"/>
          </a:xfrm>
          <a:custGeom>
            <a:avLst/>
            <a:gdLst/>
            <a:ahLst/>
            <a:cxnLst/>
            <a:rect r="r" b="b" t="t" l="l"/>
            <a:pathLst>
              <a:path h="2669985" w="2315606">
                <a:moveTo>
                  <a:pt x="0" y="0"/>
                </a:moveTo>
                <a:lnTo>
                  <a:pt x="2315606" y="0"/>
                </a:lnTo>
                <a:lnTo>
                  <a:pt x="2315606" y="2669985"/>
                </a:lnTo>
                <a:lnTo>
                  <a:pt x="0" y="26699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3" id="13"/>
          <p:cNvSpPr/>
          <p:nvPr/>
        </p:nvSpPr>
        <p:spPr>
          <a:xfrm>
            <a:off x="8478712" y="5305740"/>
            <a:ext cx="934197" cy="18507"/>
          </a:xfrm>
          <a:prstGeom prst="line">
            <a:avLst/>
          </a:prstGeom>
          <a:ln cap="flat" w="38100">
            <a:solidFill>
              <a:srgbClr val="272727"/>
            </a:solidFill>
            <a:prstDash val="solid"/>
            <a:headEnd type="none" len="sm" w="sm"/>
            <a:tailEnd type="none" len="sm" w="sm"/>
          </a:ln>
        </p:spPr>
      </p:sp>
      <p:sp>
        <p:nvSpPr>
          <p:cNvPr name="AutoShape 14" id="14"/>
          <p:cNvSpPr/>
          <p:nvPr/>
        </p:nvSpPr>
        <p:spPr>
          <a:xfrm flipV="true">
            <a:off x="9412909" y="2813604"/>
            <a:ext cx="2678190" cy="2577190"/>
          </a:xfrm>
          <a:prstGeom prst="line">
            <a:avLst/>
          </a:prstGeom>
          <a:ln cap="flat" w="38100">
            <a:solidFill>
              <a:srgbClr val="272727"/>
            </a:solidFill>
            <a:prstDash val="solid"/>
            <a:headEnd type="oval" len="lg" w="lg"/>
            <a:tailEnd type="oval" len="lg" w="lg"/>
          </a:ln>
        </p:spPr>
      </p:sp>
      <p:sp>
        <p:nvSpPr>
          <p:cNvPr name="AutoShape 15" id="15"/>
          <p:cNvSpPr/>
          <p:nvPr/>
        </p:nvSpPr>
        <p:spPr>
          <a:xfrm>
            <a:off x="9412909" y="5305740"/>
            <a:ext cx="2678190" cy="1349434"/>
          </a:xfrm>
          <a:prstGeom prst="line">
            <a:avLst/>
          </a:prstGeom>
          <a:ln cap="flat" w="38100">
            <a:solidFill>
              <a:srgbClr val="272727"/>
            </a:solidFill>
            <a:prstDash val="solid"/>
            <a:headEnd type="oval" len="lg" w="lg"/>
            <a:tailEnd type="oval" len="lg" w="lg"/>
          </a:ln>
        </p:spPr>
      </p:sp>
      <p:sp>
        <p:nvSpPr>
          <p:cNvPr name="Freeform 16" id="16"/>
          <p:cNvSpPr/>
          <p:nvPr/>
        </p:nvSpPr>
        <p:spPr>
          <a:xfrm flipH="false" flipV="false" rot="0">
            <a:off x="12091099" y="5511072"/>
            <a:ext cx="2288204" cy="2288204"/>
          </a:xfrm>
          <a:custGeom>
            <a:avLst/>
            <a:gdLst/>
            <a:ahLst/>
            <a:cxnLst/>
            <a:rect r="r" b="b" t="t" l="l"/>
            <a:pathLst>
              <a:path h="2288204" w="2288204">
                <a:moveTo>
                  <a:pt x="0" y="0"/>
                </a:moveTo>
                <a:lnTo>
                  <a:pt x="2288204" y="0"/>
                </a:lnTo>
                <a:lnTo>
                  <a:pt x="2288204" y="2288204"/>
                </a:lnTo>
                <a:lnTo>
                  <a:pt x="0" y="2288204"/>
                </a:lnTo>
                <a:lnTo>
                  <a:pt x="0" y="0"/>
                </a:lnTo>
                <a:close/>
              </a:path>
            </a:pathLst>
          </a:custGeom>
          <a:blipFill>
            <a:blip r:embed="rId7"/>
            <a:stretch>
              <a:fillRect l="0" t="0" r="0" b="0"/>
            </a:stretch>
          </a:blipFill>
        </p:spPr>
      </p:sp>
      <p:sp>
        <p:nvSpPr>
          <p:cNvPr name="AutoShape 17" id="17"/>
          <p:cNvSpPr/>
          <p:nvPr/>
        </p:nvSpPr>
        <p:spPr>
          <a:xfrm>
            <a:off x="14406705" y="2813604"/>
            <a:ext cx="1514703" cy="2307152"/>
          </a:xfrm>
          <a:prstGeom prst="line">
            <a:avLst/>
          </a:prstGeom>
          <a:ln cap="flat" w="38100">
            <a:solidFill>
              <a:srgbClr val="272727"/>
            </a:solidFill>
            <a:prstDash val="solid"/>
            <a:headEnd type="oval" len="lg" w="lg"/>
            <a:tailEnd type="oval" len="lg" w="lg"/>
          </a:ln>
        </p:spPr>
      </p:sp>
      <p:sp>
        <p:nvSpPr>
          <p:cNvPr name="AutoShape 18" id="18"/>
          <p:cNvSpPr/>
          <p:nvPr/>
        </p:nvSpPr>
        <p:spPr>
          <a:xfrm flipV="true">
            <a:off x="14379303" y="5120756"/>
            <a:ext cx="1542104" cy="1534418"/>
          </a:xfrm>
          <a:prstGeom prst="line">
            <a:avLst/>
          </a:prstGeom>
          <a:ln cap="flat" w="38100">
            <a:solidFill>
              <a:srgbClr val="272727"/>
            </a:solidFill>
            <a:prstDash val="solid"/>
            <a:headEnd type="oval" len="lg" w="lg"/>
            <a:tailEnd type="oval" len="lg" w="lg"/>
          </a:ln>
        </p:spPr>
      </p:sp>
      <p:sp>
        <p:nvSpPr>
          <p:cNvPr name="Freeform 19" id="19"/>
          <p:cNvSpPr/>
          <p:nvPr/>
        </p:nvSpPr>
        <p:spPr>
          <a:xfrm flipH="false" flipV="false" rot="0">
            <a:off x="3112355" y="4203675"/>
            <a:ext cx="1307397" cy="1307397"/>
          </a:xfrm>
          <a:custGeom>
            <a:avLst/>
            <a:gdLst/>
            <a:ahLst/>
            <a:cxnLst/>
            <a:rect r="r" b="b" t="t" l="l"/>
            <a:pathLst>
              <a:path h="1307397" w="1307397">
                <a:moveTo>
                  <a:pt x="0" y="0"/>
                </a:moveTo>
                <a:lnTo>
                  <a:pt x="1307397" y="0"/>
                </a:lnTo>
                <a:lnTo>
                  <a:pt x="1307397" y="1307397"/>
                </a:lnTo>
                <a:lnTo>
                  <a:pt x="0" y="1307397"/>
                </a:lnTo>
                <a:lnTo>
                  <a:pt x="0" y="0"/>
                </a:lnTo>
                <a:close/>
              </a:path>
            </a:pathLst>
          </a:custGeom>
          <a:blipFill>
            <a:blip r:embed="rId8"/>
            <a:stretch>
              <a:fillRect l="0" t="0" r="0" b="0"/>
            </a:stretch>
          </a:blipFill>
        </p:spPr>
      </p:sp>
      <p:sp>
        <p:nvSpPr>
          <p:cNvPr name="Freeform 20" id="20"/>
          <p:cNvSpPr/>
          <p:nvPr/>
        </p:nvSpPr>
        <p:spPr>
          <a:xfrm flipH="false" flipV="false" rot="0">
            <a:off x="15921407" y="4098641"/>
            <a:ext cx="2335785" cy="2335785"/>
          </a:xfrm>
          <a:custGeom>
            <a:avLst/>
            <a:gdLst/>
            <a:ahLst/>
            <a:cxnLst/>
            <a:rect r="r" b="b" t="t" l="l"/>
            <a:pathLst>
              <a:path h="2335785" w="2335785">
                <a:moveTo>
                  <a:pt x="0" y="0"/>
                </a:moveTo>
                <a:lnTo>
                  <a:pt x="2335785" y="0"/>
                </a:lnTo>
                <a:lnTo>
                  <a:pt x="2335785" y="2335785"/>
                </a:lnTo>
                <a:lnTo>
                  <a:pt x="0" y="2335785"/>
                </a:lnTo>
                <a:lnTo>
                  <a:pt x="0" y="0"/>
                </a:lnTo>
                <a:close/>
              </a:path>
            </a:pathLst>
          </a:custGeom>
          <a:blipFill>
            <a:blip r:embed="rId9"/>
            <a:stretch>
              <a:fillRect l="0" t="0" r="0" b="0"/>
            </a:stretch>
          </a:blipFill>
        </p:spPr>
      </p:sp>
      <p:sp>
        <p:nvSpPr>
          <p:cNvPr name="Freeform 21" id="21"/>
          <p:cNvSpPr/>
          <p:nvPr/>
        </p:nvSpPr>
        <p:spPr>
          <a:xfrm flipH="false" flipV="false" rot="0">
            <a:off x="5340740" y="4352704"/>
            <a:ext cx="3137972" cy="1906073"/>
          </a:xfrm>
          <a:custGeom>
            <a:avLst/>
            <a:gdLst/>
            <a:ahLst/>
            <a:cxnLst/>
            <a:rect r="r" b="b" t="t" l="l"/>
            <a:pathLst>
              <a:path h="1906073" w="3137972">
                <a:moveTo>
                  <a:pt x="0" y="0"/>
                </a:moveTo>
                <a:lnTo>
                  <a:pt x="3137972" y="0"/>
                </a:lnTo>
                <a:lnTo>
                  <a:pt x="3137972" y="1906073"/>
                </a:lnTo>
                <a:lnTo>
                  <a:pt x="0" y="1906073"/>
                </a:lnTo>
                <a:lnTo>
                  <a:pt x="0" y="0"/>
                </a:lnTo>
                <a:close/>
              </a:path>
            </a:pathLst>
          </a:custGeom>
          <a:blipFill>
            <a:blip r:embed="rId10"/>
            <a:stretch>
              <a:fillRect l="0" t="0" r="0" b="0"/>
            </a:stretch>
          </a:blipFill>
        </p:spPr>
      </p:sp>
      <p:sp>
        <p:nvSpPr>
          <p:cNvPr name="TextBox 22" id="22"/>
          <p:cNvSpPr txBox="true"/>
          <p:nvPr/>
        </p:nvSpPr>
        <p:spPr>
          <a:xfrm rot="0">
            <a:off x="3112355" y="419127"/>
            <a:ext cx="10863257" cy="1209621"/>
          </a:xfrm>
          <a:prstGeom prst="rect">
            <a:avLst/>
          </a:prstGeom>
        </p:spPr>
        <p:txBody>
          <a:bodyPr anchor="t" rtlCol="false" tIns="0" lIns="0" bIns="0" rIns="0">
            <a:spAutoFit/>
          </a:bodyPr>
          <a:lstStyle/>
          <a:p>
            <a:pPr algn="ctr" marL="0" indent="0" lvl="0">
              <a:lnSpc>
                <a:spcPts val="9480"/>
              </a:lnSpc>
              <a:spcBef>
                <a:spcPct val="0"/>
              </a:spcBef>
            </a:pPr>
            <a:r>
              <a:rPr lang="en-US" sz="7900">
                <a:solidFill>
                  <a:srgbClr val="272727"/>
                </a:solidFill>
                <a:latin typeface="Fira Sans"/>
                <a:ea typeface="Fira Sans"/>
                <a:cs typeface="Fira Sans"/>
                <a:sym typeface="Fira Sans"/>
              </a:rPr>
              <a:t>Proceso actual</a:t>
            </a:r>
          </a:p>
        </p:txBody>
      </p:sp>
      <p:sp>
        <p:nvSpPr>
          <p:cNvPr name="TextBox 23" id="23"/>
          <p:cNvSpPr txBox="true"/>
          <p:nvPr/>
        </p:nvSpPr>
        <p:spPr>
          <a:xfrm rot="0">
            <a:off x="1244247" y="9108515"/>
            <a:ext cx="16015053" cy="580363"/>
          </a:xfrm>
          <a:prstGeom prst="rect">
            <a:avLst/>
          </a:prstGeom>
        </p:spPr>
        <p:txBody>
          <a:bodyPr anchor="t" rtlCol="false" tIns="0" lIns="0" bIns="0" rIns="0">
            <a:spAutoFit/>
          </a:bodyPr>
          <a:lstStyle/>
          <a:p>
            <a:pPr algn="ctr">
              <a:lnSpc>
                <a:spcPts val="4759"/>
              </a:lnSpc>
            </a:pPr>
            <a:r>
              <a:rPr lang="en-US" sz="3399">
                <a:solidFill>
                  <a:srgbClr val="272727"/>
                </a:solidFill>
                <a:latin typeface="Open Sans"/>
                <a:ea typeface="Open Sans"/>
                <a:cs typeface="Open Sans"/>
                <a:sym typeface="Open Sans"/>
              </a:rPr>
              <a:t>Nota: la gran mayoria de pacientes de ASODI se originan de este proceso</a:t>
            </a:r>
          </a:p>
        </p:txBody>
      </p:sp>
      <p:sp>
        <p:nvSpPr>
          <p:cNvPr name="TextBox 24" id="24"/>
          <p:cNvSpPr txBox="true"/>
          <p:nvPr/>
        </p:nvSpPr>
        <p:spPr>
          <a:xfrm rot="0">
            <a:off x="5731360" y="2366841"/>
            <a:ext cx="4293829" cy="905455"/>
          </a:xfrm>
          <a:prstGeom prst="rect">
            <a:avLst/>
          </a:prstGeom>
        </p:spPr>
        <p:txBody>
          <a:bodyPr anchor="t" rtlCol="false" tIns="0" lIns="0" bIns="0" rIns="0">
            <a:spAutoFit/>
          </a:bodyPr>
          <a:lstStyle/>
          <a:p>
            <a:pPr algn="ctr">
              <a:lnSpc>
                <a:spcPts val="3640"/>
              </a:lnSpc>
            </a:pPr>
            <a:r>
              <a:rPr lang="en-US" sz="2600" i="true">
                <a:solidFill>
                  <a:srgbClr val="272727"/>
                </a:solidFill>
                <a:latin typeface="Open Sans Italics"/>
                <a:ea typeface="Open Sans Italics"/>
                <a:cs typeface="Open Sans Italics"/>
                <a:sym typeface="Open Sans Italics"/>
              </a:rPr>
              <a:t>Tienes X dias para </a:t>
            </a:r>
            <a:r>
              <a:rPr lang="en-US" b="true" sz="2600" i="true">
                <a:solidFill>
                  <a:srgbClr val="272727"/>
                </a:solidFill>
                <a:latin typeface="Open Sans Bold Italics"/>
                <a:ea typeface="Open Sans Bold Italics"/>
                <a:cs typeface="Open Sans Bold Italics"/>
                <a:sym typeface="Open Sans Bold Italics"/>
              </a:rPr>
              <a:t>contactarte </a:t>
            </a:r>
            <a:r>
              <a:rPr lang="en-US" sz="2600" i="true">
                <a:solidFill>
                  <a:srgbClr val="272727"/>
                </a:solidFill>
                <a:latin typeface="Open Sans Italics"/>
                <a:ea typeface="Open Sans Italics"/>
                <a:cs typeface="Open Sans Italics"/>
                <a:sym typeface="Open Sans Italics"/>
              </a:rPr>
              <a:t>con el paciente</a:t>
            </a:r>
          </a:p>
        </p:txBody>
      </p:sp>
      <p:sp>
        <p:nvSpPr>
          <p:cNvPr name="TextBox 25" id="25"/>
          <p:cNvSpPr txBox="true"/>
          <p:nvPr/>
        </p:nvSpPr>
        <p:spPr>
          <a:xfrm rot="0">
            <a:off x="5764567" y="7317973"/>
            <a:ext cx="4260621" cy="905455"/>
          </a:xfrm>
          <a:prstGeom prst="rect">
            <a:avLst/>
          </a:prstGeom>
        </p:spPr>
        <p:txBody>
          <a:bodyPr anchor="t" rtlCol="false" tIns="0" lIns="0" bIns="0" rIns="0">
            <a:spAutoFit/>
          </a:bodyPr>
          <a:lstStyle/>
          <a:p>
            <a:pPr algn="ctr">
              <a:lnSpc>
                <a:spcPts val="3640"/>
              </a:lnSpc>
            </a:pPr>
            <a:r>
              <a:rPr lang="en-US" sz="2600" i="true">
                <a:solidFill>
                  <a:srgbClr val="272727"/>
                </a:solidFill>
                <a:latin typeface="Open Sans Italics"/>
                <a:ea typeface="Open Sans Italics"/>
                <a:cs typeface="Open Sans Italics"/>
                <a:sym typeface="Open Sans Italics"/>
              </a:rPr>
              <a:t>Tienes X dias para </a:t>
            </a:r>
            <a:r>
              <a:rPr lang="en-US" b="true" sz="2600" i="true">
                <a:solidFill>
                  <a:srgbClr val="272727"/>
                </a:solidFill>
                <a:latin typeface="Open Sans Bold Italics"/>
                <a:ea typeface="Open Sans Bold Italics"/>
                <a:cs typeface="Open Sans Bold Italics"/>
                <a:sym typeface="Open Sans Bold Italics"/>
              </a:rPr>
              <a:t>tratar</a:t>
            </a:r>
            <a:r>
              <a:rPr lang="en-US" sz="2600" i="true">
                <a:solidFill>
                  <a:srgbClr val="272727"/>
                </a:solidFill>
                <a:latin typeface="Open Sans Italics"/>
                <a:ea typeface="Open Sans Italics"/>
                <a:cs typeface="Open Sans Italics"/>
                <a:sym typeface="Open Sans Italics"/>
              </a:rPr>
              <a:t> al paciente</a:t>
            </a:r>
          </a:p>
        </p:txBody>
      </p:sp>
      <p:sp>
        <p:nvSpPr>
          <p:cNvPr name="TextBox 26" id="26"/>
          <p:cNvSpPr txBox="true"/>
          <p:nvPr/>
        </p:nvSpPr>
        <p:spPr>
          <a:xfrm rot="0">
            <a:off x="12247762" y="4304211"/>
            <a:ext cx="2002279" cy="448282"/>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272727"/>
                </a:solidFill>
                <a:latin typeface="Open Sans"/>
                <a:ea typeface="Open Sans"/>
                <a:cs typeface="Open Sans"/>
                <a:sym typeface="Open Sans"/>
              </a:rPr>
              <a:t>Ficha medica</a:t>
            </a:r>
          </a:p>
        </p:txBody>
      </p:sp>
      <p:sp>
        <p:nvSpPr>
          <p:cNvPr name="TextBox 27" id="27"/>
          <p:cNvSpPr txBox="true"/>
          <p:nvPr/>
        </p:nvSpPr>
        <p:spPr>
          <a:xfrm rot="0">
            <a:off x="12247762" y="7951676"/>
            <a:ext cx="2315606" cy="448282"/>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272727"/>
                </a:solidFill>
                <a:latin typeface="Open Sans"/>
                <a:ea typeface="Open Sans"/>
                <a:cs typeface="Open Sans"/>
                <a:sym typeface="Open Sans"/>
              </a:rPr>
              <a:t>Agendar hora</a:t>
            </a:r>
          </a:p>
        </p:txBody>
      </p:sp>
      <p:sp>
        <p:nvSpPr>
          <p:cNvPr name="TextBox 28" id="28"/>
          <p:cNvSpPr txBox="true"/>
          <p:nvPr/>
        </p:nvSpPr>
        <p:spPr>
          <a:xfrm rot="0">
            <a:off x="16027328" y="6452273"/>
            <a:ext cx="1935245" cy="881062"/>
          </a:xfrm>
          <a:prstGeom prst="rect">
            <a:avLst/>
          </a:prstGeom>
        </p:spPr>
        <p:txBody>
          <a:bodyPr anchor="t" rtlCol="false" tIns="0" lIns="0" bIns="0" rIns="0">
            <a:spAutoFit/>
          </a:bodyPr>
          <a:lstStyle/>
          <a:p>
            <a:pPr algn="ctr" marL="0" indent="0" lvl="0">
              <a:lnSpc>
                <a:spcPts val="3562"/>
              </a:lnSpc>
              <a:spcBef>
                <a:spcPct val="0"/>
              </a:spcBef>
            </a:pPr>
            <a:r>
              <a:rPr lang="en-US" sz="2544">
                <a:solidFill>
                  <a:srgbClr val="272727"/>
                </a:solidFill>
                <a:latin typeface="Open Sans"/>
                <a:ea typeface="Open Sans"/>
                <a:cs typeface="Open Sans"/>
                <a:sym typeface="Open Sans"/>
              </a:rPr>
              <a:t>Tratamiento del paciente</a:t>
            </a:r>
          </a:p>
        </p:txBody>
      </p:sp>
      <p:sp>
        <p:nvSpPr>
          <p:cNvPr name="TextBox 29" id="29"/>
          <p:cNvSpPr txBox="true"/>
          <p:nvPr/>
        </p:nvSpPr>
        <p:spPr>
          <a:xfrm rot="0">
            <a:off x="2478540" y="5343169"/>
            <a:ext cx="2575028" cy="349141"/>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272727"/>
                </a:solidFill>
                <a:latin typeface="Open Sans"/>
                <a:ea typeface="Open Sans"/>
                <a:cs typeface="Open Sans"/>
                <a:sym typeface="Open Sans"/>
              </a:rPr>
              <a:t>Listado de pacientes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BDDD1"/>
        </a:solidFill>
      </p:bgPr>
    </p:bg>
    <p:spTree>
      <p:nvGrpSpPr>
        <p:cNvPr id="1" name=""/>
        <p:cNvGrpSpPr/>
        <p:nvPr/>
      </p:nvGrpSpPr>
      <p:grpSpPr>
        <a:xfrm>
          <a:off x="0" y="0"/>
          <a:ext cx="0" cy="0"/>
          <a:chOff x="0" y="0"/>
          <a:chExt cx="0" cy="0"/>
        </a:xfrm>
      </p:grpSpPr>
      <p:sp>
        <p:nvSpPr>
          <p:cNvPr name="Freeform 2" id="2"/>
          <p:cNvSpPr/>
          <p:nvPr/>
        </p:nvSpPr>
        <p:spPr>
          <a:xfrm flipH="false" flipV="false" rot="0">
            <a:off x="2115302" y="1859662"/>
            <a:ext cx="2315606" cy="2669985"/>
          </a:xfrm>
          <a:custGeom>
            <a:avLst/>
            <a:gdLst/>
            <a:ahLst/>
            <a:cxnLst/>
            <a:rect r="r" b="b" t="t" l="l"/>
            <a:pathLst>
              <a:path h="2669985" w="2315606">
                <a:moveTo>
                  <a:pt x="0" y="0"/>
                </a:moveTo>
                <a:lnTo>
                  <a:pt x="2315605" y="0"/>
                </a:lnTo>
                <a:lnTo>
                  <a:pt x="2315605" y="2669986"/>
                </a:lnTo>
                <a:lnTo>
                  <a:pt x="0" y="2669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64407" y="1859662"/>
            <a:ext cx="2794559" cy="2794559"/>
          </a:xfrm>
          <a:custGeom>
            <a:avLst/>
            <a:gdLst/>
            <a:ahLst/>
            <a:cxnLst/>
            <a:rect r="r" b="b" t="t" l="l"/>
            <a:pathLst>
              <a:path h="2794559" w="2794559">
                <a:moveTo>
                  <a:pt x="0" y="0"/>
                </a:moveTo>
                <a:lnTo>
                  <a:pt x="2794560" y="0"/>
                </a:lnTo>
                <a:lnTo>
                  <a:pt x="2794560" y="2794560"/>
                </a:lnTo>
                <a:lnTo>
                  <a:pt x="0" y="2794560"/>
                </a:lnTo>
                <a:lnTo>
                  <a:pt x="0" y="0"/>
                </a:lnTo>
                <a:close/>
              </a:path>
            </a:pathLst>
          </a:custGeom>
          <a:blipFill>
            <a:blip r:embed="rId4"/>
            <a:stretch>
              <a:fillRect l="0" t="0" r="0" b="0"/>
            </a:stretch>
          </a:blipFill>
          <a:ln cap="sq">
            <a:noFill/>
            <a:prstDash val="solid"/>
            <a:miter/>
          </a:ln>
        </p:spPr>
      </p:sp>
      <p:sp>
        <p:nvSpPr>
          <p:cNvPr name="Freeform 4" id="4"/>
          <p:cNvSpPr/>
          <p:nvPr/>
        </p:nvSpPr>
        <p:spPr>
          <a:xfrm flipH="false" flipV="false" rot="0">
            <a:off x="13467262" y="1859662"/>
            <a:ext cx="3095267" cy="3095267"/>
          </a:xfrm>
          <a:custGeom>
            <a:avLst/>
            <a:gdLst/>
            <a:ahLst/>
            <a:cxnLst/>
            <a:rect r="r" b="b" t="t" l="l"/>
            <a:pathLst>
              <a:path h="3095267" w="3095267">
                <a:moveTo>
                  <a:pt x="0" y="0"/>
                </a:moveTo>
                <a:lnTo>
                  <a:pt x="3095267" y="0"/>
                </a:lnTo>
                <a:lnTo>
                  <a:pt x="3095267" y="3095268"/>
                </a:lnTo>
                <a:lnTo>
                  <a:pt x="0" y="3095268"/>
                </a:lnTo>
                <a:lnTo>
                  <a:pt x="0" y="0"/>
                </a:lnTo>
                <a:close/>
              </a:path>
            </a:pathLst>
          </a:custGeom>
          <a:blipFill>
            <a:blip r:embed="rId5"/>
            <a:stretch>
              <a:fillRect l="0" t="0" r="0" b="0"/>
            </a:stretch>
          </a:blipFill>
        </p:spPr>
      </p:sp>
      <p:grpSp>
        <p:nvGrpSpPr>
          <p:cNvPr name="Group 5" id="5"/>
          <p:cNvGrpSpPr/>
          <p:nvPr/>
        </p:nvGrpSpPr>
        <p:grpSpPr>
          <a:xfrm rot="0">
            <a:off x="1765263" y="8141729"/>
            <a:ext cx="15132028" cy="1806886"/>
            <a:chOff x="0" y="0"/>
            <a:chExt cx="3985390" cy="475888"/>
          </a:xfrm>
        </p:grpSpPr>
        <p:sp>
          <p:nvSpPr>
            <p:cNvPr name="Freeform 6" id="6"/>
            <p:cNvSpPr/>
            <p:nvPr/>
          </p:nvSpPr>
          <p:spPr>
            <a:xfrm flipH="false" flipV="false" rot="0">
              <a:off x="0" y="0"/>
              <a:ext cx="3985390" cy="475888"/>
            </a:xfrm>
            <a:custGeom>
              <a:avLst/>
              <a:gdLst/>
              <a:ahLst/>
              <a:cxnLst/>
              <a:rect r="r" b="b" t="t" l="l"/>
              <a:pathLst>
                <a:path h="475888" w="3985390">
                  <a:moveTo>
                    <a:pt x="26093" y="0"/>
                  </a:moveTo>
                  <a:lnTo>
                    <a:pt x="3959297" y="0"/>
                  </a:lnTo>
                  <a:cubicBezTo>
                    <a:pt x="3966218" y="0"/>
                    <a:pt x="3972854" y="2749"/>
                    <a:pt x="3977748" y="7642"/>
                  </a:cubicBezTo>
                  <a:cubicBezTo>
                    <a:pt x="3982641" y="12536"/>
                    <a:pt x="3985390" y="19173"/>
                    <a:pt x="3985390" y="26093"/>
                  </a:cubicBezTo>
                  <a:lnTo>
                    <a:pt x="3985390" y="449795"/>
                  </a:lnTo>
                  <a:cubicBezTo>
                    <a:pt x="3985390" y="456715"/>
                    <a:pt x="3982641" y="463352"/>
                    <a:pt x="3977748" y="468245"/>
                  </a:cubicBezTo>
                  <a:cubicBezTo>
                    <a:pt x="3972854" y="473139"/>
                    <a:pt x="3966218" y="475888"/>
                    <a:pt x="3959297" y="475888"/>
                  </a:cubicBezTo>
                  <a:lnTo>
                    <a:pt x="26093" y="475888"/>
                  </a:lnTo>
                  <a:cubicBezTo>
                    <a:pt x="19173" y="475888"/>
                    <a:pt x="12536" y="473139"/>
                    <a:pt x="7642" y="468245"/>
                  </a:cubicBezTo>
                  <a:cubicBezTo>
                    <a:pt x="2749" y="463352"/>
                    <a:pt x="0" y="456715"/>
                    <a:pt x="0" y="449795"/>
                  </a:cubicBezTo>
                  <a:lnTo>
                    <a:pt x="0" y="26093"/>
                  </a:lnTo>
                  <a:cubicBezTo>
                    <a:pt x="0" y="19173"/>
                    <a:pt x="2749" y="12536"/>
                    <a:pt x="7642" y="7642"/>
                  </a:cubicBezTo>
                  <a:cubicBezTo>
                    <a:pt x="12536" y="2749"/>
                    <a:pt x="19173" y="0"/>
                    <a:pt x="26093" y="0"/>
                  </a:cubicBezTo>
                  <a:close/>
                </a:path>
              </a:pathLst>
            </a:custGeom>
            <a:solidFill>
              <a:srgbClr val="1F5014"/>
            </a:solidFill>
          </p:spPr>
        </p:sp>
        <p:sp>
          <p:nvSpPr>
            <p:cNvPr name="TextBox 7" id="7"/>
            <p:cNvSpPr txBox="true"/>
            <p:nvPr/>
          </p:nvSpPr>
          <p:spPr>
            <a:xfrm>
              <a:off x="0" y="-57150"/>
              <a:ext cx="3985390" cy="533038"/>
            </a:xfrm>
            <a:prstGeom prst="rect">
              <a:avLst/>
            </a:prstGeom>
          </p:spPr>
          <p:txBody>
            <a:bodyPr anchor="ctr" rtlCol="false" tIns="50800" lIns="50800" bIns="50800" rIns="50800"/>
            <a:lstStyle/>
            <a:p>
              <a:pPr algn="ctr">
                <a:lnSpc>
                  <a:spcPts val="3640"/>
                </a:lnSpc>
              </a:pPr>
              <a:r>
                <a:rPr lang="en-US" sz="2600">
                  <a:solidFill>
                    <a:srgbClr val="CBDDD1"/>
                  </a:solidFill>
                  <a:latin typeface="Open Sans"/>
                  <a:ea typeface="Open Sans"/>
                  <a:cs typeface="Open Sans"/>
                  <a:sym typeface="Open Sans"/>
                </a:rPr>
                <a:t>Estos problemas se pueden presentar </a:t>
              </a:r>
              <a:r>
                <a:rPr lang="en-US" b="true" sz="2600">
                  <a:solidFill>
                    <a:srgbClr val="CBDDD1"/>
                  </a:solidFill>
                  <a:latin typeface="Open Sans Bold"/>
                  <a:ea typeface="Open Sans Bold"/>
                  <a:cs typeface="Open Sans Bold"/>
                  <a:sym typeface="Open Sans Bold"/>
                </a:rPr>
                <a:t>en múltiples pacientes</a:t>
              </a:r>
              <a:r>
                <a:rPr lang="en-US" sz="2600">
                  <a:solidFill>
                    <a:srgbClr val="CBDDD1"/>
                  </a:solidFill>
                  <a:latin typeface="Open Sans"/>
                  <a:ea typeface="Open Sans"/>
                  <a:cs typeface="Open Sans"/>
                  <a:sym typeface="Open Sans"/>
                </a:rPr>
                <a:t>, lo que genera retrasos sobre el proceso en general, pero sobre todo, en el </a:t>
              </a:r>
              <a:r>
                <a:rPr lang="en-US" b="true" sz="2600">
                  <a:solidFill>
                    <a:srgbClr val="CBDDD1"/>
                  </a:solidFill>
                  <a:latin typeface="Open Sans Bold"/>
                  <a:ea typeface="Open Sans Bold"/>
                  <a:cs typeface="Open Sans Bold"/>
                  <a:sym typeface="Open Sans Bold"/>
                </a:rPr>
                <a:t>cumplimiento de los contratos.</a:t>
              </a:r>
            </a:p>
          </p:txBody>
        </p:sp>
      </p:grpSp>
      <p:sp>
        <p:nvSpPr>
          <p:cNvPr name="TextBox 8" id="8"/>
          <p:cNvSpPr txBox="true"/>
          <p:nvPr/>
        </p:nvSpPr>
        <p:spPr>
          <a:xfrm rot="0">
            <a:off x="6091480" y="-35515"/>
            <a:ext cx="5626785" cy="1566490"/>
          </a:xfrm>
          <a:prstGeom prst="rect">
            <a:avLst/>
          </a:prstGeom>
        </p:spPr>
        <p:txBody>
          <a:bodyPr anchor="t" rtlCol="false" tIns="0" lIns="0" bIns="0" rIns="0">
            <a:spAutoFit/>
          </a:bodyPr>
          <a:lstStyle/>
          <a:p>
            <a:pPr algn="ctr" marL="0" indent="0" lvl="0">
              <a:lnSpc>
                <a:spcPts val="12880"/>
              </a:lnSpc>
              <a:spcBef>
                <a:spcPct val="0"/>
              </a:spcBef>
            </a:pPr>
            <a:r>
              <a:rPr lang="en-US" b="true" sz="9200">
                <a:solidFill>
                  <a:srgbClr val="272727"/>
                </a:solidFill>
                <a:latin typeface="Open Sans Bold"/>
                <a:ea typeface="Open Sans Bold"/>
                <a:cs typeface="Open Sans Bold"/>
                <a:sym typeface="Open Sans Bold"/>
              </a:rPr>
              <a:t>Problema</a:t>
            </a:r>
          </a:p>
        </p:txBody>
      </p:sp>
      <p:sp>
        <p:nvSpPr>
          <p:cNvPr name="TextBox 9" id="9"/>
          <p:cNvSpPr txBox="true"/>
          <p:nvPr/>
        </p:nvSpPr>
        <p:spPr>
          <a:xfrm rot="0">
            <a:off x="445217" y="5120198"/>
            <a:ext cx="5655774" cy="1431290"/>
          </a:xfrm>
          <a:prstGeom prst="rect">
            <a:avLst/>
          </a:prstGeom>
        </p:spPr>
        <p:txBody>
          <a:bodyPr anchor="t" rtlCol="false" tIns="0" lIns="0" bIns="0" rIns="0">
            <a:spAutoFit/>
          </a:bodyPr>
          <a:lstStyle/>
          <a:p>
            <a:pPr algn="ctr">
              <a:lnSpc>
                <a:spcPts val="4759"/>
              </a:lnSpc>
            </a:pPr>
            <a:r>
              <a:rPr lang="en-US" sz="3399">
                <a:solidFill>
                  <a:srgbClr val="272727"/>
                </a:solidFill>
                <a:latin typeface="Open Sans"/>
                <a:ea typeface="Open Sans"/>
                <a:cs typeface="Open Sans"/>
                <a:sym typeface="Open Sans"/>
              </a:rPr>
              <a:t>Ficha medica</a:t>
            </a:r>
          </a:p>
          <a:p>
            <a:pPr algn="l" marL="518165" indent="-259082" lvl="1">
              <a:lnSpc>
                <a:spcPts val="3360"/>
              </a:lnSpc>
              <a:buFont typeface="Arial"/>
              <a:buChar char="•"/>
            </a:pPr>
            <a:r>
              <a:rPr lang="en-US" sz="2400">
                <a:solidFill>
                  <a:srgbClr val="272727"/>
                </a:solidFill>
                <a:latin typeface="Open Sans"/>
                <a:ea typeface="Open Sans"/>
                <a:cs typeface="Open Sans"/>
                <a:sym typeface="Open Sans"/>
              </a:rPr>
              <a:t>Ficha medica desactualizada</a:t>
            </a:r>
          </a:p>
          <a:p>
            <a:pPr algn="l" marL="518165" indent="-259082" lvl="1">
              <a:lnSpc>
                <a:spcPts val="3360"/>
              </a:lnSpc>
              <a:buFont typeface="Arial"/>
              <a:buChar char="•"/>
            </a:pPr>
            <a:r>
              <a:rPr lang="en-US" sz="2400">
                <a:solidFill>
                  <a:srgbClr val="272727"/>
                </a:solidFill>
                <a:latin typeface="Open Sans"/>
                <a:ea typeface="Open Sans"/>
                <a:cs typeface="Open Sans"/>
                <a:sym typeface="Open Sans"/>
              </a:rPr>
              <a:t>Informacion de contacto erronea</a:t>
            </a:r>
            <a:r>
              <a:rPr lang="en-US" sz="2400">
                <a:solidFill>
                  <a:srgbClr val="272727"/>
                </a:solidFill>
                <a:latin typeface="Open Sans"/>
                <a:ea typeface="Open Sans"/>
                <a:cs typeface="Open Sans"/>
                <a:sym typeface="Open Sans"/>
              </a:rPr>
              <a:t>  </a:t>
            </a:r>
          </a:p>
        </p:txBody>
      </p:sp>
      <p:sp>
        <p:nvSpPr>
          <p:cNvPr name="TextBox 10" id="10"/>
          <p:cNvSpPr txBox="true"/>
          <p:nvPr/>
        </p:nvSpPr>
        <p:spPr>
          <a:xfrm rot="0">
            <a:off x="6172928" y="5120198"/>
            <a:ext cx="5655774" cy="1850390"/>
          </a:xfrm>
          <a:prstGeom prst="rect">
            <a:avLst/>
          </a:prstGeom>
        </p:spPr>
        <p:txBody>
          <a:bodyPr anchor="t" rtlCol="false" tIns="0" lIns="0" bIns="0" rIns="0">
            <a:spAutoFit/>
          </a:bodyPr>
          <a:lstStyle/>
          <a:p>
            <a:pPr algn="ctr">
              <a:lnSpc>
                <a:spcPts val="4759"/>
              </a:lnSpc>
            </a:pPr>
            <a:r>
              <a:rPr lang="en-US" sz="3399">
                <a:solidFill>
                  <a:srgbClr val="272727"/>
                </a:solidFill>
                <a:latin typeface="Open Sans"/>
                <a:ea typeface="Open Sans"/>
                <a:cs typeface="Open Sans"/>
                <a:sym typeface="Open Sans"/>
              </a:rPr>
              <a:t>Contacto</a:t>
            </a:r>
          </a:p>
          <a:p>
            <a:pPr algn="l" marL="518165" indent="-259082" lvl="1">
              <a:lnSpc>
                <a:spcPts val="3360"/>
              </a:lnSpc>
              <a:buFont typeface="Arial"/>
              <a:buChar char="•"/>
            </a:pPr>
            <a:r>
              <a:rPr lang="en-US" sz="2400">
                <a:solidFill>
                  <a:srgbClr val="272727"/>
                </a:solidFill>
                <a:latin typeface="Open Sans"/>
                <a:ea typeface="Open Sans"/>
                <a:cs typeface="Open Sans"/>
                <a:sym typeface="Open Sans"/>
              </a:rPr>
              <a:t>Cliente no responde a los llamados</a:t>
            </a:r>
          </a:p>
          <a:p>
            <a:pPr algn="l" marL="518165" indent="-259082" lvl="1">
              <a:lnSpc>
                <a:spcPts val="3360"/>
              </a:lnSpc>
              <a:buFont typeface="Arial"/>
              <a:buChar char="•"/>
            </a:pPr>
            <a:r>
              <a:rPr lang="en-US" sz="2400">
                <a:solidFill>
                  <a:srgbClr val="272727"/>
                </a:solidFill>
                <a:latin typeface="Open Sans"/>
                <a:ea typeface="Open Sans"/>
                <a:cs typeface="Open Sans"/>
                <a:sym typeface="Open Sans"/>
              </a:rPr>
              <a:t>Falta de evidencias de intentos de contactos</a:t>
            </a:r>
          </a:p>
        </p:txBody>
      </p:sp>
      <p:sp>
        <p:nvSpPr>
          <p:cNvPr name="TextBox 11" id="11"/>
          <p:cNvSpPr txBox="true"/>
          <p:nvPr/>
        </p:nvSpPr>
        <p:spPr>
          <a:xfrm rot="0">
            <a:off x="12187008" y="5120198"/>
            <a:ext cx="5655774" cy="2688590"/>
          </a:xfrm>
          <a:prstGeom prst="rect">
            <a:avLst/>
          </a:prstGeom>
        </p:spPr>
        <p:txBody>
          <a:bodyPr anchor="t" rtlCol="false" tIns="0" lIns="0" bIns="0" rIns="0">
            <a:spAutoFit/>
          </a:bodyPr>
          <a:lstStyle/>
          <a:p>
            <a:pPr algn="ctr">
              <a:lnSpc>
                <a:spcPts val="4759"/>
              </a:lnSpc>
            </a:pPr>
            <a:r>
              <a:rPr lang="en-US" sz="3399">
                <a:solidFill>
                  <a:srgbClr val="272727"/>
                </a:solidFill>
                <a:latin typeface="Open Sans"/>
                <a:ea typeface="Open Sans"/>
                <a:cs typeface="Open Sans"/>
                <a:sym typeface="Open Sans"/>
              </a:rPr>
              <a:t>Proceso en general</a:t>
            </a:r>
          </a:p>
          <a:p>
            <a:pPr algn="l" marL="518165" indent="-259082" lvl="1">
              <a:lnSpc>
                <a:spcPts val="3360"/>
              </a:lnSpc>
              <a:buFont typeface="Arial"/>
              <a:buChar char="•"/>
            </a:pPr>
            <a:r>
              <a:rPr lang="en-US" sz="2400">
                <a:solidFill>
                  <a:srgbClr val="272727"/>
                </a:solidFill>
                <a:latin typeface="Open Sans"/>
                <a:ea typeface="Open Sans"/>
                <a:cs typeface="Open Sans"/>
                <a:sym typeface="Open Sans"/>
              </a:rPr>
              <a:t>Guardado de documentos en papel o en Excel</a:t>
            </a:r>
          </a:p>
          <a:p>
            <a:pPr algn="l" marL="518165" indent="-259082" lvl="1">
              <a:lnSpc>
                <a:spcPts val="3360"/>
              </a:lnSpc>
              <a:buFont typeface="Arial"/>
              <a:buChar char="•"/>
            </a:pPr>
            <a:r>
              <a:rPr lang="en-US" sz="2400">
                <a:solidFill>
                  <a:srgbClr val="272727"/>
                </a:solidFill>
                <a:latin typeface="Open Sans"/>
                <a:ea typeface="Open Sans"/>
                <a:cs typeface="Open Sans"/>
                <a:sym typeface="Open Sans"/>
              </a:rPr>
              <a:t>No existe una BD </a:t>
            </a:r>
          </a:p>
          <a:p>
            <a:pPr algn="l" marL="518165" indent="-259082" lvl="1">
              <a:lnSpc>
                <a:spcPts val="3360"/>
              </a:lnSpc>
              <a:buFont typeface="Arial"/>
              <a:buChar char="•"/>
            </a:pPr>
            <a:r>
              <a:rPr lang="en-US" sz="2400">
                <a:solidFill>
                  <a:srgbClr val="272727"/>
                </a:solidFill>
                <a:latin typeface="Open Sans"/>
                <a:ea typeface="Open Sans"/>
                <a:cs typeface="Open Sans"/>
                <a:sym typeface="Open Sans"/>
              </a:rPr>
              <a:t>Ingreso de datos de forma manual, sin formularios</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CBDDD1"/>
        </a:solidFill>
      </p:bgPr>
    </p:bg>
    <p:spTree>
      <p:nvGrpSpPr>
        <p:cNvPr id="1" name=""/>
        <p:cNvGrpSpPr/>
        <p:nvPr/>
      </p:nvGrpSpPr>
      <p:grpSpPr>
        <a:xfrm>
          <a:off x="0" y="0"/>
          <a:ext cx="0" cy="0"/>
          <a:chOff x="0" y="0"/>
          <a:chExt cx="0" cy="0"/>
        </a:xfrm>
      </p:grpSpPr>
      <p:sp>
        <p:nvSpPr>
          <p:cNvPr name="TextBox 2" id="2"/>
          <p:cNvSpPr txBox="true"/>
          <p:nvPr/>
        </p:nvSpPr>
        <p:spPr>
          <a:xfrm rot="0">
            <a:off x="5288264" y="-57695"/>
            <a:ext cx="9885769" cy="1506979"/>
          </a:xfrm>
          <a:prstGeom prst="rect">
            <a:avLst/>
          </a:prstGeom>
        </p:spPr>
        <p:txBody>
          <a:bodyPr anchor="t" rtlCol="false" tIns="0" lIns="0" bIns="0" rIns="0">
            <a:spAutoFit/>
          </a:bodyPr>
          <a:lstStyle/>
          <a:p>
            <a:pPr algn="ctr">
              <a:lnSpc>
                <a:spcPts val="12330"/>
              </a:lnSpc>
            </a:pPr>
            <a:r>
              <a:rPr lang="en-US" sz="8807" b="true">
                <a:solidFill>
                  <a:srgbClr val="272727"/>
                </a:solidFill>
                <a:latin typeface="Open Sans Bold"/>
                <a:ea typeface="Open Sans Bold"/>
                <a:cs typeface="Open Sans Bold"/>
                <a:sym typeface="Open Sans Bold"/>
              </a:rPr>
              <a:t>Canvas MVP</a:t>
            </a:r>
          </a:p>
        </p:txBody>
      </p:sp>
      <p:grpSp>
        <p:nvGrpSpPr>
          <p:cNvPr name="Group 3" id="3"/>
          <p:cNvGrpSpPr/>
          <p:nvPr/>
        </p:nvGrpSpPr>
        <p:grpSpPr>
          <a:xfrm rot="0">
            <a:off x="6484508" y="4437136"/>
            <a:ext cx="6137450" cy="2988417"/>
            <a:chOff x="0" y="0"/>
            <a:chExt cx="6149268" cy="2994172"/>
          </a:xfrm>
        </p:grpSpPr>
        <p:sp>
          <p:nvSpPr>
            <p:cNvPr name="Freeform 4" id="4"/>
            <p:cNvSpPr/>
            <p:nvPr/>
          </p:nvSpPr>
          <p:spPr>
            <a:xfrm flipH="false" flipV="false" rot="0">
              <a:off x="0" y="0"/>
              <a:ext cx="6149268" cy="2994172"/>
            </a:xfrm>
            <a:custGeom>
              <a:avLst/>
              <a:gdLst/>
              <a:ahLst/>
              <a:cxnLst/>
              <a:rect r="r" b="b" t="t" l="l"/>
              <a:pathLst>
                <a:path h="2994172" w="6149268">
                  <a:moveTo>
                    <a:pt x="6024808" y="2994172"/>
                  </a:moveTo>
                  <a:lnTo>
                    <a:pt x="124460" y="2994172"/>
                  </a:lnTo>
                  <a:cubicBezTo>
                    <a:pt x="55880" y="2994172"/>
                    <a:pt x="0" y="2938292"/>
                    <a:pt x="0" y="2869712"/>
                  </a:cubicBezTo>
                  <a:lnTo>
                    <a:pt x="0" y="124460"/>
                  </a:lnTo>
                  <a:cubicBezTo>
                    <a:pt x="0" y="55880"/>
                    <a:pt x="55880" y="0"/>
                    <a:pt x="124460" y="0"/>
                  </a:cubicBezTo>
                  <a:lnTo>
                    <a:pt x="6024808" y="0"/>
                  </a:lnTo>
                  <a:cubicBezTo>
                    <a:pt x="6093388" y="0"/>
                    <a:pt x="6149268" y="55880"/>
                    <a:pt x="6149268" y="124460"/>
                  </a:cubicBezTo>
                  <a:lnTo>
                    <a:pt x="6149268" y="2869712"/>
                  </a:lnTo>
                  <a:cubicBezTo>
                    <a:pt x="6149268" y="2938292"/>
                    <a:pt x="6093388" y="2994172"/>
                    <a:pt x="6024808" y="2994172"/>
                  </a:cubicBezTo>
                  <a:close/>
                </a:path>
              </a:pathLst>
            </a:custGeom>
            <a:solidFill>
              <a:srgbClr val="D5D4EF"/>
            </a:solidFill>
          </p:spPr>
        </p:sp>
      </p:grpSp>
      <p:grpSp>
        <p:nvGrpSpPr>
          <p:cNvPr name="Group 5" id="5"/>
          <p:cNvGrpSpPr/>
          <p:nvPr/>
        </p:nvGrpSpPr>
        <p:grpSpPr>
          <a:xfrm rot="0">
            <a:off x="345170" y="1436996"/>
            <a:ext cx="5773700" cy="4347578"/>
            <a:chOff x="0" y="0"/>
            <a:chExt cx="5784818" cy="4355950"/>
          </a:xfrm>
        </p:grpSpPr>
        <p:sp>
          <p:nvSpPr>
            <p:cNvPr name="Freeform 6" id="6"/>
            <p:cNvSpPr/>
            <p:nvPr/>
          </p:nvSpPr>
          <p:spPr>
            <a:xfrm flipH="false" flipV="false" rot="0">
              <a:off x="0" y="0"/>
              <a:ext cx="5784818" cy="4355950"/>
            </a:xfrm>
            <a:custGeom>
              <a:avLst/>
              <a:gdLst/>
              <a:ahLst/>
              <a:cxnLst/>
              <a:rect r="r" b="b" t="t" l="l"/>
              <a:pathLst>
                <a:path h="4355950" w="5784818">
                  <a:moveTo>
                    <a:pt x="5660358" y="4355950"/>
                  </a:moveTo>
                  <a:lnTo>
                    <a:pt x="124460" y="4355950"/>
                  </a:lnTo>
                  <a:cubicBezTo>
                    <a:pt x="55880" y="4355950"/>
                    <a:pt x="0" y="4300070"/>
                    <a:pt x="0" y="4231490"/>
                  </a:cubicBezTo>
                  <a:lnTo>
                    <a:pt x="0" y="124460"/>
                  </a:lnTo>
                  <a:cubicBezTo>
                    <a:pt x="0" y="55880"/>
                    <a:pt x="55880" y="0"/>
                    <a:pt x="124460" y="0"/>
                  </a:cubicBezTo>
                  <a:lnTo>
                    <a:pt x="5660358" y="0"/>
                  </a:lnTo>
                  <a:cubicBezTo>
                    <a:pt x="5728938" y="0"/>
                    <a:pt x="5784818" y="55880"/>
                    <a:pt x="5784818" y="124460"/>
                  </a:cubicBezTo>
                  <a:lnTo>
                    <a:pt x="5784818" y="4231490"/>
                  </a:lnTo>
                  <a:cubicBezTo>
                    <a:pt x="5784818" y="4300070"/>
                    <a:pt x="5728938" y="4355950"/>
                    <a:pt x="5660358" y="4355950"/>
                  </a:cubicBezTo>
                  <a:close/>
                </a:path>
              </a:pathLst>
            </a:custGeom>
            <a:solidFill>
              <a:srgbClr val="D4EBEF"/>
            </a:solidFill>
          </p:spPr>
        </p:sp>
      </p:grpSp>
      <p:grpSp>
        <p:nvGrpSpPr>
          <p:cNvPr name="Group 7" id="7"/>
          <p:cNvGrpSpPr/>
          <p:nvPr/>
        </p:nvGrpSpPr>
        <p:grpSpPr>
          <a:xfrm rot="0">
            <a:off x="6484508" y="1359573"/>
            <a:ext cx="6137450" cy="2988417"/>
            <a:chOff x="0" y="0"/>
            <a:chExt cx="6149268" cy="2994172"/>
          </a:xfrm>
        </p:grpSpPr>
        <p:sp>
          <p:nvSpPr>
            <p:cNvPr name="Freeform 8" id="8"/>
            <p:cNvSpPr/>
            <p:nvPr/>
          </p:nvSpPr>
          <p:spPr>
            <a:xfrm flipH="false" flipV="false" rot="0">
              <a:off x="0" y="0"/>
              <a:ext cx="6149268" cy="2994172"/>
            </a:xfrm>
            <a:custGeom>
              <a:avLst/>
              <a:gdLst/>
              <a:ahLst/>
              <a:cxnLst/>
              <a:rect r="r" b="b" t="t" l="l"/>
              <a:pathLst>
                <a:path h="2994172" w="6149268">
                  <a:moveTo>
                    <a:pt x="6024808" y="2994172"/>
                  </a:moveTo>
                  <a:lnTo>
                    <a:pt x="124460" y="2994172"/>
                  </a:lnTo>
                  <a:cubicBezTo>
                    <a:pt x="55880" y="2994172"/>
                    <a:pt x="0" y="2938292"/>
                    <a:pt x="0" y="2869712"/>
                  </a:cubicBezTo>
                  <a:lnTo>
                    <a:pt x="0" y="124460"/>
                  </a:lnTo>
                  <a:cubicBezTo>
                    <a:pt x="0" y="55880"/>
                    <a:pt x="55880" y="0"/>
                    <a:pt x="124460" y="0"/>
                  </a:cubicBezTo>
                  <a:lnTo>
                    <a:pt x="6024808" y="0"/>
                  </a:lnTo>
                  <a:cubicBezTo>
                    <a:pt x="6093388" y="0"/>
                    <a:pt x="6149268" y="55880"/>
                    <a:pt x="6149268" y="124460"/>
                  </a:cubicBezTo>
                  <a:lnTo>
                    <a:pt x="6149268" y="2869712"/>
                  </a:lnTo>
                  <a:cubicBezTo>
                    <a:pt x="6149268" y="2938292"/>
                    <a:pt x="6093388" y="2994172"/>
                    <a:pt x="6024808" y="2994172"/>
                  </a:cubicBezTo>
                  <a:close/>
                </a:path>
              </a:pathLst>
            </a:custGeom>
            <a:solidFill>
              <a:srgbClr val="E8EFD4"/>
            </a:solidFill>
          </p:spPr>
        </p:sp>
      </p:grpSp>
      <p:grpSp>
        <p:nvGrpSpPr>
          <p:cNvPr name="Group 9" id="9"/>
          <p:cNvGrpSpPr/>
          <p:nvPr/>
        </p:nvGrpSpPr>
        <p:grpSpPr>
          <a:xfrm rot="0">
            <a:off x="13227454" y="1342656"/>
            <a:ext cx="4433407" cy="3800844"/>
            <a:chOff x="0" y="0"/>
            <a:chExt cx="7143250" cy="6124043"/>
          </a:xfrm>
        </p:grpSpPr>
        <p:sp>
          <p:nvSpPr>
            <p:cNvPr name="Freeform 10" id="10"/>
            <p:cNvSpPr/>
            <p:nvPr/>
          </p:nvSpPr>
          <p:spPr>
            <a:xfrm flipH="false" flipV="false" rot="0">
              <a:off x="0" y="0"/>
              <a:ext cx="7143250" cy="6124043"/>
            </a:xfrm>
            <a:custGeom>
              <a:avLst/>
              <a:gdLst/>
              <a:ahLst/>
              <a:cxnLst/>
              <a:rect r="r" b="b" t="t" l="l"/>
              <a:pathLst>
                <a:path h="6124043" w="7143250">
                  <a:moveTo>
                    <a:pt x="7018789" y="6124043"/>
                  </a:moveTo>
                  <a:lnTo>
                    <a:pt x="124460" y="6124043"/>
                  </a:lnTo>
                  <a:cubicBezTo>
                    <a:pt x="55880" y="6124043"/>
                    <a:pt x="0" y="6068163"/>
                    <a:pt x="0" y="5999583"/>
                  </a:cubicBezTo>
                  <a:lnTo>
                    <a:pt x="0" y="124460"/>
                  </a:lnTo>
                  <a:cubicBezTo>
                    <a:pt x="0" y="55880"/>
                    <a:pt x="55880" y="0"/>
                    <a:pt x="124460" y="0"/>
                  </a:cubicBezTo>
                  <a:lnTo>
                    <a:pt x="7018790" y="0"/>
                  </a:lnTo>
                  <a:cubicBezTo>
                    <a:pt x="7087370" y="0"/>
                    <a:pt x="7143250" y="55880"/>
                    <a:pt x="7143250" y="124460"/>
                  </a:cubicBezTo>
                  <a:lnTo>
                    <a:pt x="7143250" y="5999583"/>
                  </a:lnTo>
                  <a:cubicBezTo>
                    <a:pt x="7143250" y="6068163"/>
                    <a:pt x="7087370" y="6124043"/>
                    <a:pt x="7018790" y="6124043"/>
                  </a:cubicBezTo>
                  <a:close/>
                </a:path>
              </a:pathLst>
            </a:custGeom>
            <a:solidFill>
              <a:srgbClr val="EFDDD4"/>
            </a:solidFill>
          </p:spPr>
        </p:sp>
      </p:grpSp>
      <p:grpSp>
        <p:nvGrpSpPr>
          <p:cNvPr name="Group 11" id="11"/>
          <p:cNvGrpSpPr/>
          <p:nvPr/>
        </p:nvGrpSpPr>
        <p:grpSpPr>
          <a:xfrm rot="0">
            <a:off x="13235400" y="5408149"/>
            <a:ext cx="4433407" cy="4390060"/>
            <a:chOff x="0" y="0"/>
            <a:chExt cx="4389259" cy="4346343"/>
          </a:xfrm>
        </p:grpSpPr>
        <p:sp>
          <p:nvSpPr>
            <p:cNvPr name="Freeform 12" id="12"/>
            <p:cNvSpPr/>
            <p:nvPr/>
          </p:nvSpPr>
          <p:spPr>
            <a:xfrm flipH="false" flipV="false" rot="0">
              <a:off x="0" y="0"/>
              <a:ext cx="4389259" cy="4346343"/>
            </a:xfrm>
            <a:custGeom>
              <a:avLst/>
              <a:gdLst/>
              <a:ahLst/>
              <a:cxnLst/>
              <a:rect r="r" b="b" t="t" l="l"/>
              <a:pathLst>
                <a:path h="4346343" w="4389259">
                  <a:moveTo>
                    <a:pt x="4264799" y="4346343"/>
                  </a:moveTo>
                  <a:lnTo>
                    <a:pt x="124460" y="4346343"/>
                  </a:lnTo>
                  <a:cubicBezTo>
                    <a:pt x="55880" y="4346343"/>
                    <a:pt x="0" y="4290463"/>
                    <a:pt x="0" y="4221883"/>
                  </a:cubicBezTo>
                  <a:lnTo>
                    <a:pt x="0" y="124460"/>
                  </a:lnTo>
                  <a:cubicBezTo>
                    <a:pt x="0" y="55880"/>
                    <a:pt x="55880" y="0"/>
                    <a:pt x="124460" y="0"/>
                  </a:cubicBezTo>
                  <a:lnTo>
                    <a:pt x="4264799" y="0"/>
                  </a:lnTo>
                  <a:cubicBezTo>
                    <a:pt x="4333379" y="0"/>
                    <a:pt x="4389259" y="55880"/>
                    <a:pt x="4389259" y="124460"/>
                  </a:cubicBezTo>
                  <a:lnTo>
                    <a:pt x="4389259" y="4221883"/>
                  </a:lnTo>
                  <a:cubicBezTo>
                    <a:pt x="4389259" y="4290463"/>
                    <a:pt x="4333379" y="4346343"/>
                    <a:pt x="4264799" y="4346343"/>
                  </a:cubicBezTo>
                  <a:close/>
                </a:path>
              </a:pathLst>
            </a:custGeom>
            <a:solidFill>
              <a:srgbClr val="EFD4EA"/>
            </a:solidFill>
          </p:spPr>
        </p:sp>
      </p:grpSp>
      <p:grpSp>
        <p:nvGrpSpPr>
          <p:cNvPr name="Group 13" id="13"/>
          <p:cNvGrpSpPr/>
          <p:nvPr/>
        </p:nvGrpSpPr>
        <p:grpSpPr>
          <a:xfrm rot="0">
            <a:off x="345170" y="5860775"/>
            <a:ext cx="5773700" cy="3977222"/>
            <a:chOff x="0" y="0"/>
            <a:chExt cx="5784818" cy="3984881"/>
          </a:xfrm>
        </p:grpSpPr>
        <p:sp>
          <p:nvSpPr>
            <p:cNvPr name="Freeform 14" id="14"/>
            <p:cNvSpPr/>
            <p:nvPr/>
          </p:nvSpPr>
          <p:spPr>
            <a:xfrm flipH="false" flipV="false" rot="0">
              <a:off x="0" y="0"/>
              <a:ext cx="5784818" cy="3984881"/>
            </a:xfrm>
            <a:custGeom>
              <a:avLst/>
              <a:gdLst/>
              <a:ahLst/>
              <a:cxnLst/>
              <a:rect r="r" b="b" t="t" l="l"/>
              <a:pathLst>
                <a:path h="3984881" w="5784818">
                  <a:moveTo>
                    <a:pt x="5660358" y="3984880"/>
                  </a:moveTo>
                  <a:lnTo>
                    <a:pt x="124460" y="3984880"/>
                  </a:lnTo>
                  <a:cubicBezTo>
                    <a:pt x="55880" y="3984880"/>
                    <a:pt x="0" y="3929000"/>
                    <a:pt x="0" y="3860421"/>
                  </a:cubicBezTo>
                  <a:lnTo>
                    <a:pt x="0" y="124460"/>
                  </a:lnTo>
                  <a:cubicBezTo>
                    <a:pt x="0" y="55880"/>
                    <a:pt x="55880" y="0"/>
                    <a:pt x="124460" y="0"/>
                  </a:cubicBezTo>
                  <a:lnTo>
                    <a:pt x="5660358" y="0"/>
                  </a:lnTo>
                  <a:cubicBezTo>
                    <a:pt x="5728938" y="0"/>
                    <a:pt x="5784818" y="55880"/>
                    <a:pt x="5784818" y="124460"/>
                  </a:cubicBezTo>
                  <a:lnTo>
                    <a:pt x="5784818" y="3860421"/>
                  </a:lnTo>
                  <a:cubicBezTo>
                    <a:pt x="5784818" y="3929000"/>
                    <a:pt x="5728938" y="3984881"/>
                    <a:pt x="5660358" y="3984881"/>
                  </a:cubicBezTo>
                  <a:close/>
                </a:path>
              </a:pathLst>
            </a:custGeom>
            <a:solidFill>
              <a:srgbClr val="D4EFE8"/>
            </a:solidFill>
          </p:spPr>
        </p:sp>
      </p:grpSp>
      <p:grpSp>
        <p:nvGrpSpPr>
          <p:cNvPr name="Group 15" id="15"/>
          <p:cNvGrpSpPr/>
          <p:nvPr/>
        </p:nvGrpSpPr>
        <p:grpSpPr>
          <a:xfrm rot="0">
            <a:off x="6484508" y="7498332"/>
            <a:ext cx="6137450" cy="2549319"/>
            <a:chOff x="0" y="0"/>
            <a:chExt cx="7839502" cy="3256303"/>
          </a:xfrm>
        </p:grpSpPr>
        <p:sp>
          <p:nvSpPr>
            <p:cNvPr name="Freeform 16" id="16"/>
            <p:cNvSpPr/>
            <p:nvPr/>
          </p:nvSpPr>
          <p:spPr>
            <a:xfrm flipH="false" flipV="false" rot="0">
              <a:off x="0" y="0"/>
              <a:ext cx="7839502" cy="3256303"/>
            </a:xfrm>
            <a:custGeom>
              <a:avLst/>
              <a:gdLst/>
              <a:ahLst/>
              <a:cxnLst/>
              <a:rect r="r" b="b" t="t" l="l"/>
              <a:pathLst>
                <a:path h="3256303" w="7839502">
                  <a:moveTo>
                    <a:pt x="7715041" y="3256302"/>
                  </a:moveTo>
                  <a:lnTo>
                    <a:pt x="124460" y="3256302"/>
                  </a:lnTo>
                  <a:cubicBezTo>
                    <a:pt x="55880" y="3256302"/>
                    <a:pt x="0" y="3200423"/>
                    <a:pt x="0" y="3131843"/>
                  </a:cubicBezTo>
                  <a:lnTo>
                    <a:pt x="0" y="124460"/>
                  </a:lnTo>
                  <a:cubicBezTo>
                    <a:pt x="0" y="55880"/>
                    <a:pt x="55880" y="0"/>
                    <a:pt x="124460" y="0"/>
                  </a:cubicBezTo>
                  <a:lnTo>
                    <a:pt x="7715042" y="0"/>
                  </a:lnTo>
                  <a:cubicBezTo>
                    <a:pt x="7783622" y="0"/>
                    <a:pt x="7839502" y="55880"/>
                    <a:pt x="7839502" y="124460"/>
                  </a:cubicBezTo>
                  <a:lnTo>
                    <a:pt x="7839502" y="3131843"/>
                  </a:lnTo>
                  <a:cubicBezTo>
                    <a:pt x="7839502" y="3200423"/>
                    <a:pt x="7783622" y="3256303"/>
                    <a:pt x="7715042" y="3256303"/>
                  </a:cubicBezTo>
                  <a:close/>
                </a:path>
              </a:pathLst>
            </a:custGeom>
            <a:solidFill>
              <a:srgbClr val="D4E1EF"/>
            </a:solidFill>
          </p:spPr>
        </p:sp>
      </p:grpSp>
      <p:sp>
        <p:nvSpPr>
          <p:cNvPr name="TextBox 17" id="17"/>
          <p:cNvSpPr txBox="true"/>
          <p:nvPr/>
        </p:nvSpPr>
        <p:spPr>
          <a:xfrm rot="0">
            <a:off x="1751891" y="1679148"/>
            <a:ext cx="2960258" cy="298823"/>
          </a:xfrm>
          <a:prstGeom prst="rect">
            <a:avLst/>
          </a:prstGeom>
        </p:spPr>
        <p:txBody>
          <a:bodyPr anchor="t" rtlCol="false" tIns="0" lIns="0" bIns="0" rIns="0">
            <a:spAutoFit/>
          </a:bodyPr>
          <a:lstStyle/>
          <a:p>
            <a:pPr algn="l">
              <a:lnSpc>
                <a:spcPts val="2450"/>
              </a:lnSpc>
            </a:pPr>
            <a:r>
              <a:rPr lang="en-US" sz="1884" b="true">
                <a:solidFill>
                  <a:srgbClr val="3D3D3D"/>
                </a:solidFill>
                <a:latin typeface="Montserrat Ultra-Bold"/>
                <a:ea typeface="Montserrat Ultra-Bold"/>
                <a:cs typeface="Montserrat Ultra-Bold"/>
                <a:sym typeface="Montserrat Ultra-Bold"/>
              </a:rPr>
              <a:t>Segmento de personas</a:t>
            </a:r>
          </a:p>
        </p:txBody>
      </p:sp>
      <p:sp>
        <p:nvSpPr>
          <p:cNvPr name="TextBox 18" id="18"/>
          <p:cNvSpPr txBox="true"/>
          <p:nvPr/>
        </p:nvSpPr>
        <p:spPr>
          <a:xfrm rot="0">
            <a:off x="521189" y="2061541"/>
            <a:ext cx="5353719" cy="3346608"/>
          </a:xfrm>
          <a:prstGeom prst="rect">
            <a:avLst/>
          </a:prstGeom>
        </p:spPr>
        <p:txBody>
          <a:bodyPr anchor="t" rtlCol="false" tIns="0" lIns="0" bIns="0" rIns="0">
            <a:spAutoFit/>
          </a:bodyPr>
          <a:lstStyle/>
          <a:p>
            <a:pPr algn="just">
              <a:lnSpc>
                <a:spcPts val="2974"/>
              </a:lnSpc>
            </a:pPr>
            <a:r>
              <a:rPr lang="en-US" sz="2437">
                <a:solidFill>
                  <a:srgbClr val="3D3D3D"/>
                </a:solidFill>
                <a:latin typeface="Montserrat Classic"/>
                <a:ea typeface="Montserrat Classic"/>
                <a:cs typeface="Montserrat Classic"/>
                <a:sym typeface="Montserrat Classic"/>
              </a:rPr>
              <a:t>Secretarias y personal administrativo encargados del ingreso y gestion de datos de pacientes provenientes de convenios</a:t>
            </a:r>
          </a:p>
          <a:p>
            <a:pPr algn="just">
              <a:lnSpc>
                <a:spcPts val="2974"/>
              </a:lnSpc>
            </a:pPr>
            <a:r>
              <a:rPr lang="en-US" sz="2437">
                <a:solidFill>
                  <a:srgbClr val="3D3D3D"/>
                </a:solidFill>
                <a:latin typeface="Montserrat Classic"/>
                <a:ea typeface="Montserrat Classic"/>
                <a:cs typeface="Montserrat Classic"/>
                <a:sym typeface="Montserrat Classic"/>
              </a:rPr>
              <a:t>Personal de ASODI que necesita eficiencia en la adminstracion y manejo de la informacion de los pacientes</a:t>
            </a:r>
          </a:p>
        </p:txBody>
      </p:sp>
      <p:sp>
        <p:nvSpPr>
          <p:cNvPr name="TextBox 19" id="19"/>
          <p:cNvSpPr txBox="true"/>
          <p:nvPr/>
        </p:nvSpPr>
        <p:spPr>
          <a:xfrm rot="0">
            <a:off x="14047522" y="1504484"/>
            <a:ext cx="2793272" cy="291211"/>
          </a:xfrm>
          <a:prstGeom prst="rect">
            <a:avLst/>
          </a:prstGeom>
        </p:spPr>
        <p:txBody>
          <a:bodyPr anchor="t" rtlCol="false" tIns="0" lIns="0" bIns="0" rIns="0">
            <a:spAutoFit/>
          </a:bodyPr>
          <a:lstStyle/>
          <a:p>
            <a:pPr algn="ctr" marL="0" indent="0" lvl="1">
              <a:lnSpc>
                <a:spcPts val="2366"/>
              </a:lnSpc>
              <a:spcBef>
                <a:spcPct val="0"/>
              </a:spcBef>
            </a:pPr>
            <a:r>
              <a:rPr lang="en-US" b="true" sz="1820">
                <a:solidFill>
                  <a:srgbClr val="3D3D3D"/>
                </a:solidFill>
                <a:latin typeface="Montserrat Ultra-Bold"/>
                <a:ea typeface="Montserrat Ultra-Bold"/>
                <a:cs typeface="Montserrat Ultra-Bold"/>
                <a:sym typeface="Montserrat Ultra-Bold"/>
              </a:rPr>
              <a:t>Resultado esperado</a:t>
            </a:r>
          </a:p>
        </p:txBody>
      </p:sp>
      <p:sp>
        <p:nvSpPr>
          <p:cNvPr name="TextBox 20" id="20"/>
          <p:cNvSpPr txBox="true"/>
          <p:nvPr/>
        </p:nvSpPr>
        <p:spPr>
          <a:xfrm rot="0">
            <a:off x="8046542" y="4504600"/>
            <a:ext cx="2194916" cy="296161"/>
          </a:xfrm>
          <a:prstGeom prst="rect">
            <a:avLst/>
          </a:prstGeom>
        </p:spPr>
        <p:txBody>
          <a:bodyPr anchor="t" rtlCol="false" tIns="0" lIns="0" bIns="0" rIns="0">
            <a:spAutoFit/>
          </a:bodyPr>
          <a:lstStyle/>
          <a:p>
            <a:pPr algn="l" marL="0" indent="0" lvl="1">
              <a:lnSpc>
                <a:spcPts val="2450"/>
              </a:lnSpc>
              <a:spcBef>
                <a:spcPct val="0"/>
              </a:spcBef>
            </a:pPr>
            <a:r>
              <a:rPr lang="en-US" b="true" sz="1884">
                <a:solidFill>
                  <a:srgbClr val="3D3D3D"/>
                </a:solidFill>
                <a:latin typeface="Montserrat Ultra-Bold"/>
                <a:ea typeface="Montserrat Ultra-Bold"/>
                <a:cs typeface="Montserrat Ultra-Bold"/>
                <a:sym typeface="Montserrat Ultra-Bold"/>
              </a:rPr>
              <a:t>Funcionalidades</a:t>
            </a:r>
          </a:p>
        </p:txBody>
      </p:sp>
      <p:sp>
        <p:nvSpPr>
          <p:cNvPr name="TextBox 21" id="21"/>
          <p:cNvSpPr txBox="true"/>
          <p:nvPr/>
        </p:nvSpPr>
        <p:spPr>
          <a:xfrm rot="0">
            <a:off x="13498258" y="1968446"/>
            <a:ext cx="3761042" cy="2234864"/>
          </a:xfrm>
          <a:prstGeom prst="rect">
            <a:avLst/>
          </a:prstGeom>
        </p:spPr>
        <p:txBody>
          <a:bodyPr anchor="t" rtlCol="false" tIns="0" lIns="0" bIns="0" rIns="0">
            <a:spAutoFit/>
          </a:bodyPr>
          <a:lstStyle/>
          <a:p>
            <a:pPr algn="l">
              <a:lnSpc>
                <a:spcPts val="2989"/>
              </a:lnSpc>
            </a:pPr>
            <a:r>
              <a:rPr lang="en-US" sz="2450">
                <a:solidFill>
                  <a:srgbClr val="3D3D3D"/>
                </a:solidFill>
                <a:latin typeface="Montserrat Classic"/>
                <a:ea typeface="Montserrat Classic"/>
                <a:cs typeface="Montserrat Classic"/>
                <a:sym typeface="Montserrat Classic"/>
              </a:rPr>
              <a:t>Aumentar la eficiencia del personal.</a:t>
            </a:r>
          </a:p>
          <a:p>
            <a:pPr algn="l">
              <a:lnSpc>
                <a:spcPts val="2989"/>
              </a:lnSpc>
            </a:pPr>
            <a:r>
              <a:rPr lang="en-US" sz="2450">
                <a:solidFill>
                  <a:srgbClr val="3D3D3D"/>
                </a:solidFill>
                <a:latin typeface="Montserrat Classic"/>
                <a:ea typeface="Montserrat Classic"/>
                <a:cs typeface="Montserrat Classic"/>
                <a:sym typeface="Montserrat Classic"/>
              </a:rPr>
              <a:t>Reducción de errores al recopilar datos</a:t>
            </a:r>
          </a:p>
          <a:p>
            <a:pPr algn="l" marL="0" indent="0" lvl="1">
              <a:lnSpc>
                <a:spcPts val="2989"/>
              </a:lnSpc>
              <a:spcBef>
                <a:spcPct val="0"/>
              </a:spcBef>
            </a:pPr>
            <a:r>
              <a:rPr lang="en-US" sz="2450">
                <a:solidFill>
                  <a:srgbClr val="3D3D3D"/>
                </a:solidFill>
                <a:latin typeface="Montserrat Classic"/>
                <a:ea typeface="Montserrat Classic"/>
                <a:cs typeface="Montserrat Classic"/>
                <a:sym typeface="Montserrat Classic"/>
              </a:rPr>
              <a:t>Mejor manejo en la gestion de datos</a:t>
            </a:r>
          </a:p>
        </p:txBody>
      </p:sp>
      <p:sp>
        <p:nvSpPr>
          <p:cNvPr name="TextBox 22" id="22"/>
          <p:cNvSpPr txBox="true"/>
          <p:nvPr/>
        </p:nvSpPr>
        <p:spPr>
          <a:xfrm rot="0">
            <a:off x="6484508" y="5073283"/>
            <a:ext cx="5937394" cy="1860673"/>
          </a:xfrm>
          <a:prstGeom prst="rect">
            <a:avLst/>
          </a:prstGeom>
        </p:spPr>
        <p:txBody>
          <a:bodyPr anchor="t" rtlCol="false" tIns="0" lIns="0" bIns="0" rIns="0">
            <a:spAutoFit/>
          </a:bodyPr>
          <a:lstStyle/>
          <a:p>
            <a:pPr algn="l" marL="529325" indent="-264662" lvl="1">
              <a:lnSpc>
                <a:spcPts val="2991"/>
              </a:lnSpc>
              <a:spcBef>
                <a:spcPct val="0"/>
              </a:spcBef>
              <a:buFont typeface="Arial"/>
              <a:buChar char="•"/>
            </a:pPr>
            <a:r>
              <a:rPr lang="en-US" sz="2451">
                <a:solidFill>
                  <a:srgbClr val="3D3D3D"/>
                </a:solidFill>
                <a:latin typeface="Montserrat Classic"/>
                <a:ea typeface="Montserrat Classic"/>
                <a:cs typeface="Montserrat Classic"/>
                <a:sym typeface="Montserrat Classic"/>
              </a:rPr>
              <a:t>Form</a:t>
            </a:r>
            <a:r>
              <a:rPr lang="en-US" sz="2451" u="none">
                <a:solidFill>
                  <a:srgbClr val="3D3D3D"/>
                </a:solidFill>
                <a:latin typeface="Montserrat Classic"/>
                <a:ea typeface="Montserrat Classic"/>
                <a:cs typeface="Montserrat Classic"/>
                <a:sym typeface="Montserrat Classic"/>
              </a:rPr>
              <a:t>ulario de Ingreso de Paciente: </a:t>
            </a:r>
          </a:p>
          <a:p>
            <a:pPr algn="l" marL="529325" indent="-264662" lvl="1">
              <a:lnSpc>
                <a:spcPts val="2991"/>
              </a:lnSpc>
              <a:spcBef>
                <a:spcPct val="0"/>
              </a:spcBef>
              <a:buFont typeface="Arial"/>
              <a:buChar char="•"/>
            </a:pPr>
            <a:r>
              <a:rPr lang="en-US" sz="2451" u="none">
                <a:solidFill>
                  <a:srgbClr val="3D3D3D"/>
                </a:solidFill>
                <a:latin typeface="Montserrat Classic"/>
                <a:ea typeface="Montserrat Classic"/>
                <a:cs typeface="Montserrat Classic"/>
                <a:sym typeface="Montserrat Classic"/>
              </a:rPr>
              <a:t>Integración con MiASODI.</a:t>
            </a:r>
          </a:p>
          <a:p>
            <a:pPr algn="l" marL="529325" indent="-264662" lvl="1">
              <a:lnSpc>
                <a:spcPts val="2991"/>
              </a:lnSpc>
              <a:spcBef>
                <a:spcPct val="0"/>
              </a:spcBef>
              <a:buFont typeface="Arial"/>
              <a:buChar char="•"/>
            </a:pPr>
            <a:r>
              <a:rPr lang="en-US" sz="2451" u="none">
                <a:solidFill>
                  <a:srgbClr val="3D3D3D"/>
                </a:solidFill>
                <a:latin typeface="Montserrat Classic"/>
                <a:ea typeface="Montserrat Classic"/>
                <a:cs typeface="Montserrat Classic"/>
                <a:sym typeface="Montserrat Classic"/>
              </a:rPr>
              <a:t>Prioriza Pacientes</a:t>
            </a:r>
          </a:p>
          <a:p>
            <a:pPr algn="l" marL="529325" indent="-264662" lvl="1">
              <a:lnSpc>
                <a:spcPts val="2991"/>
              </a:lnSpc>
              <a:spcBef>
                <a:spcPct val="0"/>
              </a:spcBef>
              <a:buFont typeface="Arial"/>
              <a:buChar char="•"/>
            </a:pPr>
            <a:r>
              <a:rPr lang="en-US" sz="2451" u="none">
                <a:solidFill>
                  <a:srgbClr val="3D3D3D"/>
                </a:solidFill>
                <a:latin typeface="Montserrat Classic"/>
                <a:ea typeface="Montserrat Classic"/>
                <a:cs typeface="Montserrat Classic"/>
                <a:sym typeface="Montserrat Classic"/>
              </a:rPr>
              <a:t>Gestión de Datos: .</a:t>
            </a:r>
          </a:p>
          <a:p>
            <a:pPr algn="l" marL="0" indent="0" lvl="1">
              <a:lnSpc>
                <a:spcPts val="2991"/>
              </a:lnSpc>
              <a:spcBef>
                <a:spcPct val="0"/>
              </a:spcBef>
            </a:pPr>
          </a:p>
        </p:txBody>
      </p:sp>
      <p:sp>
        <p:nvSpPr>
          <p:cNvPr name="TextBox 23" id="23"/>
          <p:cNvSpPr txBox="true"/>
          <p:nvPr/>
        </p:nvSpPr>
        <p:spPr>
          <a:xfrm rot="0">
            <a:off x="7021441" y="1504484"/>
            <a:ext cx="5063586" cy="299915"/>
          </a:xfrm>
          <a:prstGeom prst="rect">
            <a:avLst/>
          </a:prstGeom>
        </p:spPr>
        <p:txBody>
          <a:bodyPr anchor="t" rtlCol="false" tIns="0" lIns="0" bIns="0" rIns="0">
            <a:spAutoFit/>
          </a:bodyPr>
          <a:lstStyle/>
          <a:p>
            <a:pPr algn="ctr" marL="0" indent="0" lvl="1">
              <a:lnSpc>
                <a:spcPts val="2450"/>
              </a:lnSpc>
              <a:spcBef>
                <a:spcPct val="0"/>
              </a:spcBef>
            </a:pPr>
            <a:r>
              <a:rPr lang="en-US" b="true" sz="1884">
                <a:solidFill>
                  <a:srgbClr val="3D3D3D"/>
                </a:solidFill>
                <a:latin typeface="Montserrat Ultra-Bold"/>
                <a:ea typeface="Montserrat Ultra-Bold"/>
                <a:cs typeface="Montserrat Ultra-Bold"/>
                <a:sym typeface="Montserrat Ultra-Bold"/>
              </a:rPr>
              <a:t>Propuesta o visión MVP</a:t>
            </a:r>
          </a:p>
        </p:txBody>
      </p:sp>
      <p:sp>
        <p:nvSpPr>
          <p:cNvPr name="TextBox 24" id="24"/>
          <p:cNvSpPr txBox="true"/>
          <p:nvPr/>
        </p:nvSpPr>
        <p:spPr>
          <a:xfrm rot="0">
            <a:off x="6752974" y="1937587"/>
            <a:ext cx="5600518" cy="1860693"/>
          </a:xfrm>
          <a:prstGeom prst="rect">
            <a:avLst/>
          </a:prstGeom>
        </p:spPr>
        <p:txBody>
          <a:bodyPr anchor="t" rtlCol="false" tIns="0" lIns="0" bIns="0" rIns="0">
            <a:spAutoFit/>
          </a:bodyPr>
          <a:lstStyle/>
          <a:p>
            <a:pPr algn="l" marL="0" indent="0" lvl="1">
              <a:lnSpc>
                <a:spcPts val="2981"/>
              </a:lnSpc>
              <a:spcBef>
                <a:spcPct val="0"/>
              </a:spcBef>
            </a:pPr>
            <a:r>
              <a:rPr lang="en-US" sz="2443">
                <a:solidFill>
                  <a:srgbClr val="3D3D3D"/>
                </a:solidFill>
                <a:latin typeface="Montserrat Classic"/>
                <a:ea typeface="Montserrat Classic"/>
                <a:cs typeface="Montserrat Classic"/>
                <a:sym typeface="Montserrat Classic"/>
              </a:rPr>
              <a:t>Crear una plataforma de gestión de pacientes  que permita agilizar el proceso de inscripción y la priorización de pacientes mediante el uso de IA</a:t>
            </a:r>
          </a:p>
        </p:txBody>
      </p:sp>
      <p:sp>
        <p:nvSpPr>
          <p:cNvPr name="TextBox 25" id="25"/>
          <p:cNvSpPr txBox="true"/>
          <p:nvPr/>
        </p:nvSpPr>
        <p:spPr>
          <a:xfrm rot="0">
            <a:off x="13793962" y="5619462"/>
            <a:ext cx="3465338" cy="604715"/>
          </a:xfrm>
          <a:prstGeom prst="rect">
            <a:avLst/>
          </a:prstGeom>
        </p:spPr>
        <p:txBody>
          <a:bodyPr anchor="t" rtlCol="false" tIns="0" lIns="0" bIns="0" rIns="0">
            <a:spAutoFit/>
          </a:bodyPr>
          <a:lstStyle/>
          <a:p>
            <a:pPr algn="ctr" marL="0" indent="0" lvl="1">
              <a:lnSpc>
                <a:spcPts val="2450"/>
              </a:lnSpc>
              <a:spcBef>
                <a:spcPct val="0"/>
              </a:spcBef>
            </a:pPr>
            <a:r>
              <a:rPr lang="en-US" b="true" sz="1884">
                <a:solidFill>
                  <a:srgbClr val="3D3D3D"/>
                </a:solidFill>
                <a:latin typeface="Montserrat Ultra-Bold"/>
                <a:ea typeface="Montserrat Ultra-Bold"/>
                <a:cs typeface="Montserrat Ultra-Bold"/>
                <a:sym typeface="Montserrat Ultra-Bold"/>
              </a:rPr>
              <a:t>Metricas para la validacion de hipotesis de negocio</a:t>
            </a:r>
          </a:p>
        </p:txBody>
      </p:sp>
      <p:sp>
        <p:nvSpPr>
          <p:cNvPr name="TextBox 26" id="26"/>
          <p:cNvSpPr txBox="true"/>
          <p:nvPr/>
        </p:nvSpPr>
        <p:spPr>
          <a:xfrm rot="0">
            <a:off x="1678178" y="6033897"/>
            <a:ext cx="3107683" cy="361510"/>
          </a:xfrm>
          <a:prstGeom prst="rect">
            <a:avLst/>
          </a:prstGeom>
        </p:spPr>
        <p:txBody>
          <a:bodyPr anchor="t" rtlCol="false" tIns="0" lIns="0" bIns="0" rIns="0">
            <a:spAutoFit/>
          </a:bodyPr>
          <a:lstStyle/>
          <a:p>
            <a:pPr algn="l" marL="0" indent="0" lvl="1">
              <a:lnSpc>
                <a:spcPts val="2970"/>
              </a:lnSpc>
              <a:spcBef>
                <a:spcPct val="0"/>
              </a:spcBef>
            </a:pPr>
            <a:r>
              <a:rPr lang="en-US" b="true" sz="2284">
                <a:solidFill>
                  <a:srgbClr val="3D3D3D"/>
                </a:solidFill>
                <a:latin typeface="Montserrat Ultra-Bold"/>
                <a:ea typeface="Montserrat Ultra-Bold"/>
                <a:cs typeface="Montserrat Ultra-Bold"/>
                <a:sym typeface="Montserrat Ultra-Bold"/>
              </a:rPr>
              <a:t>Viajes de usuario</a:t>
            </a:r>
          </a:p>
        </p:txBody>
      </p:sp>
      <p:sp>
        <p:nvSpPr>
          <p:cNvPr name="TextBox 27" id="27"/>
          <p:cNvSpPr txBox="true"/>
          <p:nvPr/>
        </p:nvSpPr>
        <p:spPr>
          <a:xfrm rot="0">
            <a:off x="8166434" y="7668411"/>
            <a:ext cx="2773598" cy="296161"/>
          </a:xfrm>
          <a:prstGeom prst="rect">
            <a:avLst/>
          </a:prstGeom>
        </p:spPr>
        <p:txBody>
          <a:bodyPr anchor="t" rtlCol="false" tIns="0" lIns="0" bIns="0" rIns="0">
            <a:spAutoFit/>
          </a:bodyPr>
          <a:lstStyle/>
          <a:p>
            <a:pPr algn="l" marL="0" indent="0" lvl="1">
              <a:lnSpc>
                <a:spcPts val="2450"/>
              </a:lnSpc>
              <a:spcBef>
                <a:spcPct val="0"/>
              </a:spcBef>
            </a:pPr>
            <a:r>
              <a:rPr lang="en-US" b="true" sz="1884">
                <a:solidFill>
                  <a:srgbClr val="3D3D3D"/>
                </a:solidFill>
                <a:latin typeface="Montserrat Ultra-Bold"/>
                <a:ea typeface="Montserrat Ultra-Bold"/>
                <a:cs typeface="Montserrat Ultra-Bold"/>
                <a:sym typeface="Montserrat Ultra-Bold"/>
              </a:rPr>
              <a:t>Costo y cronograma</a:t>
            </a:r>
          </a:p>
        </p:txBody>
      </p:sp>
      <p:sp>
        <p:nvSpPr>
          <p:cNvPr name="TextBox 28" id="28"/>
          <p:cNvSpPr txBox="true"/>
          <p:nvPr/>
        </p:nvSpPr>
        <p:spPr>
          <a:xfrm rot="0">
            <a:off x="1028700" y="7199346"/>
            <a:ext cx="5020344" cy="1261979"/>
          </a:xfrm>
          <a:prstGeom prst="rect">
            <a:avLst/>
          </a:prstGeom>
        </p:spPr>
        <p:txBody>
          <a:bodyPr anchor="t" rtlCol="false" tIns="0" lIns="0" bIns="0" rIns="0">
            <a:spAutoFit/>
          </a:bodyPr>
          <a:lstStyle/>
          <a:p>
            <a:pPr algn="just">
              <a:lnSpc>
                <a:spcPts val="3417"/>
              </a:lnSpc>
            </a:pPr>
            <a:r>
              <a:rPr lang="en-US" sz="2440">
                <a:solidFill>
                  <a:srgbClr val="000000"/>
                </a:solidFill>
                <a:latin typeface="Open Sans"/>
                <a:ea typeface="Open Sans"/>
                <a:cs typeface="Open Sans"/>
                <a:sym typeface="Open Sans"/>
              </a:rPr>
              <a:t>1.- Ingreso de paciente</a:t>
            </a:r>
          </a:p>
          <a:p>
            <a:pPr algn="just">
              <a:lnSpc>
                <a:spcPts val="3417"/>
              </a:lnSpc>
            </a:pPr>
            <a:r>
              <a:rPr lang="en-US" sz="2440">
                <a:solidFill>
                  <a:srgbClr val="000000"/>
                </a:solidFill>
                <a:latin typeface="Open Sans"/>
                <a:ea typeface="Open Sans"/>
                <a:cs typeface="Open Sans"/>
                <a:sym typeface="Open Sans"/>
              </a:rPr>
              <a:t>2.- Gestion de pacientes</a:t>
            </a:r>
          </a:p>
          <a:p>
            <a:pPr algn="just">
              <a:lnSpc>
                <a:spcPts val="3417"/>
              </a:lnSpc>
            </a:pPr>
            <a:r>
              <a:rPr lang="en-US" sz="2440">
                <a:solidFill>
                  <a:srgbClr val="000000"/>
                </a:solidFill>
                <a:latin typeface="Open Sans"/>
                <a:ea typeface="Open Sans"/>
                <a:cs typeface="Open Sans"/>
                <a:sym typeface="Open Sans"/>
              </a:rPr>
              <a:t>3.- Actualizacion de datos</a:t>
            </a:r>
          </a:p>
        </p:txBody>
      </p:sp>
      <p:sp>
        <p:nvSpPr>
          <p:cNvPr name="TextBox 29" id="29"/>
          <p:cNvSpPr txBox="true"/>
          <p:nvPr/>
        </p:nvSpPr>
        <p:spPr>
          <a:xfrm rot="0">
            <a:off x="6484508" y="8002672"/>
            <a:ext cx="6137450" cy="1945719"/>
          </a:xfrm>
          <a:prstGeom prst="rect">
            <a:avLst/>
          </a:prstGeom>
        </p:spPr>
        <p:txBody>
          <a:bodyPr anchor="t" rtlCol="false" tIns="0" lIns="0" bIns="0" rIns="0">
            <a:spAutoFit/>
          </a:bodyPr>
          <a:lstStyle/>
          <a:p>
            <a:pPr algn="just" marL="472261" indent="-236131" lvl="1">
              <a:lnSpc>
                <a:spcPts val="3062"/>
              </a:lnSpc>
              <a:buFont typeface="Arial"/>
              <a:buChar char="•"/>
            </a:pPr>
            <a:r>
              <a:rPr lang="en-US" sz="2187">
                <a:solidFill>
                  <a:srgbClr val="000000"/>
                </a:solidFill>
                <a:latin typeface="Open Sans"/>
                <a:ea typeface="Open Sans"/>
                <a:cs typeface="Open Sans"/>
                <a:sym typeface="Open Sans"/>
              </a:rPr>
              <a:t>Investigación y Planificación: 2 semanas.</a:t>
            </a:r>
          </a:p>
          <a:p>
            <a:pPr algn="just" marL="472261" indent="-236131" lvl="1">
              <a:lnSpc>
                <a:spcPts val="3062"/>
              </a:lnSpc>
              <a:buFont typeface="Arial"/>
              <a:buChar char="•"/>
            </a:pPr>
            <a:r>
              <a:rPr lang="en-US" sz="2187">
                <a:solidFill>
                  <a:srgbClr val="000000"/>
                </a:solidFill>
                <a:latin typeface="Open Sans"/>
                <a:ea typeface="Open Sans"/>
                <a:cs typeface="Open Sans"/>
                <a:sym typeface="Open Sans"/>
              </a:rPr>
              <a:t>Diseño del Sistema: 1 semana.</a:t>
            </a:r>
          </a:p>
          <a:p>
            <a:pPr algn="just" marL="472261" indent="-236131" lvl="1">
              <a:lnSpc>
                <a:spcPts val="3062"/>
              </a:lnSpc>
              <a:buFont typeface="Arial"/>
              <a:buChar char="•"/>
            </a:pPr>
            <a:r>
              <a:rPr lang="en-US" sz="2187">
                <a:solidFill>
                  <a:srgbClr val="000000"/>
                </a:solidFill>
                <a:latin typeface="Open Sans"/>
                <a:ea typeface="Open Sans"/>
                <a:cs typeface="Open Sans"/>
                <a:sym typeface="Open Sans"/>
              </a:rPr>
              <a:t>Desarrollo y Pro</a:t>
            </a:r>
            <a:r>
              <a:rPr lang="en-US" sz="2187">
                <a:solidFill>
                  <a:srgbClr val="000000"/>
                </a:solidFill>
                <a:latin typeface="Open Sans"/>
                <a:ea typeface="Open Sans"/>
                <a:cs typeface="Open Sans"/>
                <a:sym typeface="Open Sans"/>
              </a:rPr>
              <a:t>gramación: 8  semanas.</a:t>
            </a:r>
          </a:p>
          <a:p>
            <a:pPr algn="just" marL="472261" indent="-236131" lvl="1">
              <a:lnSpc>
                <a:spcPts val="3062"/>
              </a:lnSpc>
              <a:buFont typeface="Arial"/>
              <a:buChar char="•"/>
            </a:pPr>
            <a:r>
              <a:rPr lang="en-US" sz="2187">
                <a:solidFill>
                  <a:srgbClr val="000000"/>
                </a:solidFill>
                <a:latin typeface="Open Sans"/>
                <a:ea typeface="Open Sans"/>
                <a:cs typeface="Open Sans"/>
                <a:sym typeface="Open Sans"/>
              </a:rPr>
              <a:t>Integración y Pruebas:  2 semanas.</a:t>
            </a:r>
          </a:p>
          <a:p>
            <a:pPr algn="just" marL="515944" indent="-257972" lvl="1">
              <a:lnSpc>
                <a:spcPts val="3345"/>
              </a:lnSpc>
              <a:buFont typeface="Arial"/>
              <a:buChar char="•"/>
            </a:pPr>
            <a:r>
              <a:rPr lang="en-US" sz="2389">
                <a:solidFill>
                  <a:srgbClr val="000000"/>
                </a:solidFill>
                <a:latin typeface="Open Sans"/>
                <a:ea typeface="Open Sans"/>
                <a:cs typeface="Open Sans"/>
                <a:sym typeface="Open Sans"/>
              </a:rPr>
              <a:t>Capacitación y Lanzamiento: 1 semana.</a:t>
            </a:r>
          </a:p>
        </p:txBody>
      </p:sp>
      <p:sp>
        <p:nvSpPr>
          <p:cNvPr name="TextBox 30" id="30"/>
          <p:cNvSpPr txBox="true"/>
          <p:nvPr/>
        </p:nvSpPr>
        <p:spPr>
          <a:xfrm rot="0">
            <a:off x="13498258" y="6357307"/>
            <a:ext cx="3761042" cy="1656199"/>
          </a:xfrm>
          <a:prstGeom prst="rect">
            <a:avLst/>
          </a:prstGeom>
        </p:spPr>
        <p:txBody>
          <a:bodyPr anchor="t" rtlCol="false" tIns="0" lIns="0" bIns="0" rIns="0">
            <a:spAutoFit/>
          </a:bodyPr>
          <a:lstStyle/>
          <a:p>
            <a:pPr algn="just" marL="414594" indent="-207297" lvl="1">
              <a:lnSpc>
                <a:spcPts val="2688"/>
              </a:lnSpc>
              <a:buFont typeface="Arial"/>
              <a:buChar char="•"/>
            </a:pPr>
            <a:r>
              <a:rPr lang="en-US" sz="1920">
                <a:solidFill>
                  <a:srgbClr val="000000"/>
                </a:solidFill>
                <a:latin typeface="Open Sans"/>
                <a:ea typeface="Open Sans"/>
                <a:cs typeface="Open Sans"/>
                <a:sym typeface="Open Sans"/>
              </a:rPr>
              <a:t>Tiempo de ungreso de datos</a:t>
            </a:r>
          </a:p>
          <a:p>
            <a:pPr algn="just" marL="414594" indent="-207297" lvl="1">
              <a:lnSpc>
                <a:spcPts val="2688"/>
              </a:lnSpc>
              <a:buFont typeface="Arial"/>
              <a:buChar char="•"/>
            </a:pPr>
            <a:r>
              <a:rPr lang="en-US" sz="1920">
                <a:solidFill>
                  <a:srgbClr val="000000"/>
                </a:solidFill>
                <a:latin typeface="Open Sans"/>
                <a:ea typeface="Open Sans"/>
                <a:cs typeface="Open Sans"/>
                <a:sym typeface="Open Sans"/>
              </a:rPr>
              <a:t>Numero de pacientes procesados</a:t>
            </a:r>
          </a:p>
          <a:p>
            <a:pPr algn="just" marL="414594" indent="-207297" lvl="1">
              <a:lnSpc>
                <a:spcPts val="2688"/>
              </a:lnSpc>
              <a:buFont typeface="Arial"/>
              <a:buChar char="•"/>
            </a:pPr>
            <a:r>
              <a:rPr lang="en-US" sz="1920">
                <a:solidFill>
                  <a:srgbClr val="000000"/>
                </a:solidFill>
                <a:latin typeface="Open Sans"/>
                <a:ea typeface="Open Sans"/>
                <a:cs typeface="Open Sans"/>
                <a:sym typeface="Open Sans"/>
              </a:rPr>
              <a:t>Taza de error de priorización de la IA</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CBDDD1"/>
        </a:solidFill>
      </p:bgPr>
    </p:bg>
    <p:spTree>
      <p:nvGrpSpPr>
        <p:cNvPr id="1" name=""/>
        <p:cNvGrpSpPr/>
        <p:nvPr/>
      </p:nvGrpSpPr>
      <p:grpSpPr>
        <a:xfrm>
          <a:off x="0" y="0"/>
          <a:ext cx="0" cy="0"/>
          <a:chOff x="0" y="0"/>
          <a:chExt cx="0" cy="0"/>
        </a:xfrm>
      </p:grpSpPr>
      <p:grpSp>
        <p:nvGrpSpPr>
          <p:cNvPr name="Group 2" id="2"/>
          <p:cNvGrpSpPr/>
          <p:nvPr/>
        </p:nvGrpSpPr>
        <p:grpSpPr>
          <a:xfrm rot="0">
            <a:off x="345350" y="531126"/>
            <a:ext cx="8454994" cy="4791936"/>
            <a:chOff x="0" y="0"/>
            <a:chExt cx="2226830" cy="1262074"/>
          </a:xfrm>
        </p:grpSpPr>
        <p:sp>
          <p:nvSpPr>
            <p:cNvPr name="Freeform 3" id="3"/>
            <p:cNvSpPr/>
            <p:nvPr/>
          </p:nvSpPr>
          <p:spPr>
            <a:xfrm flipH="false" flipV="false" rot="0">
              <a:off x="0" y="0"/>
              <a:ext cx="2226830" cy="1262074"/>
            </a:xfrm>
            <a:custGeom>
              <a:avLst/>
              <a:gdLst/>
              <a:ahLst/>
              <a:cxnLst/>
              <a:rect r="r" b="b" t="t" l="l"/>
              <a:pathLst>
                <a:path h="1262074" w="2226830">
                  <a:moveTo>
                    <a:pt x="0" y="0"/>
                  </a:moveTo>
                  <a:lnTo>
                    <a:pt x="2226830" y="0"/>
                  </a:lnTo>
                  <a:lnTo>
                    <a:pt x="2226830" y="1262074"/>
                  </a:lnTo>
                  <a:lnTo>
                    <a:pt x="0" y="1262074"/>
                  </a:lnTo>
                  <a:close/>
                </a:path>
              </a:pathLst>
            </a:custGeom>
            <a:solidFill>
              <a:srgbClr val="D4EFE8"/>
            </a:solidFill>
          </p:spPr>
        </p:sp>
        <p:sp>
          <p:nvSpPr>
            <p:cNvPr name="TextBox 4" id="4"/>
            <p:cNvSpPr txBox="true"/>
            <p:nvPr/>
          </p:nvSpPr>
          <p:spPr>
            <a:xfrm>
              <a:off x="0" y="-47625"/>
              <a:ext cx="2226830" cy="1309699"/>
            </a:xfrm>
            <a:prstGeom prst="rect">
              <a:avLst/>
            </a:prstGeom>
          </p:spPr>
          <p:txBody>
            <a:bodyPr anchor="ctr" rtlCol="false" tIns="50800" lIns="50800" bIns="50800" rIns="50800"/>
            <a:lstStyle/>
            <a:p>
              <a:pPr algn="ctr" marL="561344" indent="-280672" lvl="1">
                <a:lnSpc>
                  <a:spcPts val="3640"/>
                </a:lnSpc>
                <a:buFont typeface="Arial"/>
                <a:buChar char="•"/>
              </a:pPr>
            </a:p>
          </p:txBody>
        </p:sp>
      </p:grpSp>
      <p:grpSp>
        <p:nvGrpSpPr>
          <p:cNvPr name="Group 5" id="5"/>
          <p:cNvGrpSpPr/>
          <p:nvPr/>
        </p:nvGrpSpPr>
        <p:grpSpPr>
          <a:xfrm rot="0">
            <a:off x="345350" y="5323062"/>
            <a:ext cx="8454994" cy="4791936"/>
            <a:chOff x="0" y="0"/>
            <a:chExt cx="2226830" cy="1262074"/>
          </a:xfrm>
        </p:grpSpPr>
        <p:sp>
          <p:nvSpPr>
            <p:cNvPr name="Freeform 6" id="6"/>
            <p:cNvSpPr/>
            <p:nvPr/>
          </p:nvSpPr>
          <p:spPr>
            <a:xfrm flipH="false" flipV="false" rot="0">
              <a:off x="0" y="0"/>
              <a:ext cx="2226830" cy="1262074"/>
            </a:xfrm>
            <a:custGeom>
              <a:avLst/>
              <a:gdLst/>
              <a:ahLst/>
              <a:cxnLst/>
              <a:rect r="r" b="b" t="t" l="l"/>
              <a:pathLst>
                <a:path h="1262074" w="2226830">
                  <a:moveTo>
                    <a:pt x="0" y="0"/>
                  </a:moveTo>
                  <a:lnTo>
                    <a:pt x="2226830" y="0"/>
                  </a:lnTo>
                  <a:lnTo>
                    <a:pt x="2226830" y="1262074"/>
                  </a:lnTo>
                  <a:lnTo>
                    <a:pt x="0" y="1262074"/>
                  </a:lnTo>
                  <a:close/>
                </a:path>
              </a:pathLst>
            </a:custGeom>
            <a:solidFill>
              <a:srgbClr val="C1FF72"/>
            </a:solidFill>
          </p:spPr>
        </p:sp>
        <p:sp>
          <p:nvSpPr>
            <p:cNvPr name="TextBox 7" id="7"/>
            <p:cNvSpPr txBox="true"/>
            <p:nvPr/>
          </p:nvSpPr>
          <p:spPr>
            <a:xfrm>
              <a:off x="0" y="-57150"/>
              <a:ext cx="2226830" cy="1319224"/>
            </a:xfrm>
            <a:prstGeom prst="rect">
              <a:avLst/>
            </a:prstGeom>
          </p:spPr>
          <p:txBody>
            <a:bodyPr anchor="ctr" rtlCol="false" tIns="50800" lIns="50800" bIns="50800" rIns="50800"/>
            <a:lstStyle/>
            <a:p>
              <a:pPr algn="ctr">
                <a:lnSpc>
                  <a:spcPts val="3640"/>
                </a:lnSpc>
              </a:pPr>
            </a:p>
          </p:txBody>
        </p:sp>
      </p:grpSp>
      <p:grpSp>
        <p:nvGrpSpPr>
          <p:cNvPr name="Group 8" id="8"/>
          <p:cNvGrpSpPr/>
          <p:nvPr/>
        </p:nvGrpSpPr>
        <p:grpSpPr>
          <a:xfrm rot="0">
            <a:off x="8804306" y="5323062"/>
            <a:ext cx="8454994" cy="4791936"/>
            <a:chOff x="0" y="0"/>
            <a:chExt cx="2226830" cy="1262074"/>
          </a:xfrm>
        </p:grpSpPr>
        <p:sp>
          <p:nvSpPr>
            <p:cNvPr name="Freeform 9" id="9"/>
            <p:cNvSpPr/>
            <p:nvPr/>
          </p:nvSpPr>
          <p:spPr>
            <a:xfrm flipH="false" flipV="false" rot="0">
              <a:off x="0" y="0"/>
              <a:ext cx="2226830" cy="1262074"/>
            </a:xfrm>
            <a:custGeom>
              <a:avLst/>
              <a:gdLst/>
              <a:ahLst/>
              <a:cxnLst/>
              <a:rect r="r" b="b" t="t" l="l"/>
              <a:pathLst>
                <a:path h="1262074" w="2226830">
                  <a:moveTo>
                    <a:pt x="0" y="0"/>
                  </a:moveTo>
                  <a:lnTo>
                    <a:pt x="2226830" y="0"/>
                  </a:lnTo>
                  <a:lnTo>
                    <a:pt x="2226830" y="1262074"/>
                  </a:lnTo>
                  <a:lnTo>
                    <a:pt x="0" y="1262074"/>
                  </a:lnTo>
                  <a:close/>
                </a:path>
              </a:pathLst>
            </a:custGeom>
            <a:solidFill>
              <a:srgbClr val="FF66C4"/>
            </a:solidFill>
          </p:spPr>
        </p:sp>
        <p:sp>
          <p:nvSpPr>
            <p:cNvPr name="TextBox 10" id="10"/>
            <p:cNvSpPr txBox="true"/>
            <p:nvPr/>
          </p:nvSpPr>
          <p:spPr>
            <a:xfrm>
              <a:off x="0" y="-57150"/>
              <a:ext cx="2226830" cy="1319224"/>
            </a:xfrm>
            <a:prstGeom prst="rect">
              <a:avLst/>
            </a:prstGeom>
          </p:spPr>
          <p:txBody>
            <a:bodyPr anchor="ctr" rtlCol="false" tIns="50800" lIns="50800" bIns="50800" rIns="50800"/>
            <a:lstStyle/>
            <a:p>
              <a:pPr algn="ctr">
                <a:lnSpc>
                  <a:spcPts val="3640"/>
                </a:lnSpc>
              </a:pPr>
            </a:p>
          </p:txBody>
        </p:sp>
      </p:grpSp>
      <p:grpSp>
        <p:nvGrpSpPr>
          <p:cNvPr name="Group 11" id="11"/>
          <p:cNvGrpSpPr/>
          <p:nvPr/>
        </p:nvGrpSpPr>
        <p:grpSpPr>
          <a:xfrm rot="0">
            <a:off x="8804306" y="531126"/>
            <a:ext cx="8454994" cy="4791936"/>
            <a:chOff x="0" y="0"/>
            <a:chExt cx="2226830" cy="1262074"/>
          </a:xfrm>
        </p:grpSpPr>
        <p:sp>
          <p:nvSpPr>
            <p:cNvPr name="Freeform 12" id="12"/>
            <p:cNvSpPr/>
            <p:nvPr/>
          </p:nvSpPr>
          <p:spPr>
            <a:xfrm flipH="false" flipV="false" rot="0">
              <a:off x="0" y="0"/>
              <a:ext cx="2226830" cy="1262074"/>
            </a:xfrm>
            <a:custGeom>
              <a:avLst/>
              <a:gdLst/>
              <a:ahLst/>
              <a:cxnLst/>
              <a:rect r="r" b="b" t="t" l="l"/>
              <a:pathLst>
                <a:path h="1262074" w="2226830">
                  <a:moveTo>
                    <a:pt x="0" y="0"/>
                  </a:moveTo>
                  <a:lnTo>
                    <a:pt x="2226830" y="0"/>
                  </a:lnTo>
                  <a:lnTo>
                    <a:pt x="2226830" y="1262074"/>
                  </a:lnTo>
                  <a:lnTo>
                    <a:pt x="0" y="1262074"/>
                  </a:lnTo>
                  <a:close/>
                </a:path>
              </a:pathLst>
            </a:custGeom>
            <a:solidFill>
              <a:srgbClr val="FF5757"/>
            </a:solidFill>
          </p:spPr>
        </p:sp>
        <p:sp>
          <p:nvSpPr>
            <p:cNvPr name="TextBox 13" id="13"/>
            <p:cNvSpPr txBox="true"/>
            <p:nvPr/>
          </p:nvSpPr>
          <p:spPr>
            <a:xfrm>
              <a:off x="0" y="-57150"/>
              <a:ext cx="2226830" cy="1319224"/>
            </a:xfrm>
            <a:prstGeom prst="rect">
              <a:avLst/>
            </a:prstGeom>
          </p:spPr>
          <p:txBody>
            <a:bodyPr anchor="ctr" rtlCol="false" tIns="50800" lIns="50800" bIns="50800" rIns="50800"/>
            <a:lstStyle/>
            <a:p>
              <a:pPr algn="ctr">
                <a:lnSpc>
                  <a:spcPts val="3640"/>
                </a:lnSpc>
              </a:pPr>
            </a:p>
          </p:txBody>
        </p:sp>
      </p:grpSp>
      <p:sp>
        <p:nvSpPr>
          <p:cNvPr name="TextBox 14" id="14"/>
          <p:cNvSpPr txBox="true"/>
          <p:nvPr/>
        </p:nvSpPr>
        <p:spPr>
          <a:xfrm rot="0">
            <a:off x="3773820" y="679572"/>
            <a:ext cx="1598054" cy="631582"/>
          </a:xfrm>
          <a:prstGeom prst="rect">
            <a:avLst/>
          </a:prstGeom>
        </p:spPr>
        <p:txBody>
          <a:bodyPr anchor="t" rtlCol="false" tIns="0" lIns="0" bIns="0" rIns="0">
            <a:spAutoFit/>
          </a:bodyPr>
          <a:lstStyle/>
          <a:p>
            <a:pPr algn="ctr" marL="0" indent="0" lvl="0">
              <a:lnSpc>
                <a:spcPts val="5194"/>
              </a:lnSpc>
              <a:spcBef>
                <a:spcPct val="0"/>
              </a:spcBef>
            </a:pPr>
            <a:r>
              <a:rPr lang="en-US" b="true" sz="3710">
                <a:solidFill>
                  <a:srgbClr val="000000"/>
                </a:solidFill>
                <a:latin typeface="Open Sans Bold"/>
                <a:ea typeface="Open Sans Bold"/>
                <a:cs typeface="Open Sans Bold"/>
                <a:sym typeface="Open Sans Bold"/>
              </a:rPr>
              <a:t>Que es</a:t>
            </a:r>
          </a:p>
        </p:txBody>
      </p:sp>
      <p:sp>
        <p:nvSpPr>
          <p:cNvPr name="TextBox 15" id="15"/>
          <p:cNvSpPr txBox="true"/>
          <p:nvPr/>
        </p:nvSpPr>
        <p:spPr>
          <a:xfrm rot="0">
            <a:off x="11870912" y="679572"/>
            <a:ext cx="2321783" cy="631582"/>
          </a:xfrm>
          <a:prstGeom prst="rect">
            <a:avLst/>
          </a:prstGeom>
        </p:spPr>
        <p:txBody>
          <a:bodyPr anchor="t" rtlCol="false" tIns="0" lIns="0" bIns="0" rIns="0">
            <a:spAutoFit/>
          </a:bodyPr>
          <a:lstStyle/>
          <a:p>
            <a:pPr algn="ctr" marL="0" indent="0" lvl="0">
              <a:lnSpc>
                <a:spcPts val="5194"/>
              </a:lnSpc>
              <a:spcBef>
                <a:spcPct val="0"/>
              </a:spcBef>
            </a:pPr>
            <a:r>
              <a:rPr lang="en-US" b="true" sz="3710">
                <a:solidFill>
                  <a:srgbClr val="000000"/>
                </a:solidFill>
                <a:latin typeface="Open Sans Bold"/>
                <a:ea typeface="Open Sans Bold"/>
                <a:cs typeface="Open Sans Bold"/>
                <a:sym typeface="Open Sans Bold"/>
              </a:rPr>
              <a:t>Que no es</a:t>
            </a:r>
          </a:p>
        </p:txBody>
      </p:sp>
      <p:sp>
        <p:nvSpPr>
          <p:cNvPr name="TextBox 16" id="16"/>
          <p:cNvSpPr txBox="true"/>
          <p:nvPr/>
        </p:nvSpPr>
        <p:spPr>
          <a:xfrm rot="0">
            <a:off x="3472677" y="5590356"/>
            <a:ext cx="2200341" cy="631582"/>
          </a:xfrm>
          <a:prstGeom prst="rect">
            <a:avLst/>
          </a:prstGeom>
        </p:spPr>
        <p:txBody>
          <a:bodyPr anchor="t" rtlCol="false" tIns="0" lIns="0" bIns="0" rIns="0">
            <a:spAutoFit/>
          </a:bodyPr>
          <a:lstStyle/>
          <a:p>
            <a:pPr algn="ctr" marL="0" indent="0" lvl="0">
              <a:lnSpc>
                <a:spcPts val="5194"/>
              </a:lnSpc>
              <a:spcBef>
                <a:spcPct val="0"/>
              </a:spcBef>
            </a:pPr>
            <a:r>
              <a:rPr lang="en-US" b="true" sz="3710">
                <a:solidFill>
                  <a:srgbClr val="000000"/>
                </a:solidFill>
                <a:latin typeface="Open Sans Bold"/>
                <a:ea typeface="Open Sans Bold"/>
                <a:cs typeface="Open Sans Bold"/>
                <a:sym typeface="Open Sans Bold"/>
              </a:rPr>
              <a:t>Que hace</a:t>
            </a:r>
          </a:p>
        </p:txBody>
      </p:sp>
      <p:sp>
        <p:nvSpPr>
          <p:cNvPr name="TextBox 17" id="17"/>
          <p:cNvSpPr txBox="true"/>
          <p:nvPr/>
        </p:nvSpPr>
        <p:spPr>
          <a:xfrm rot="0">
            <a:off x="11630489" y="5590356"/>
            <a:ext cx="2924070" cy="631582"/>
          </a:xfrm>
          <a:prstGeom prst="rect">
            <a:avLst/>
          </a:prstGeom>
        </p:spPr>
        <p:txBody>
          <a:bodyPr anchor="t" rtlCol="false" tIns="0" lIns="0" bIns="0" rIns="0">
            <a:spAutoFit/>
          </a:bodyPr>
          <a:lstStyle/>
          <a:p>
            <a:pPr algn="ctr" marL="0" indent="0" lvl="0">
              <a:lnSpc>
                <a:spcPts val="5194"/>
              </a:lnSpc>
              <a:spcBef>
                <a:spcPct val="0"/>
              </a:spcBef>
            </a:pPr>
            <a:r>
              <a:rPr lang="en-US" b="true" sz="3710">
                <a:solidFill>
                  <a:srgbClr val="000000"/>
                </a:solidFill>
                <a:latin typeface="Open Sans Bold"/>
                <a:ea typeface="Open Sans Bold"/>
                <a:cs typeface="Open Sans Bold"/>
                <a:sym typeface="Open Sans Bold"/>
              </a:rPr>
              <a:t>Que no hace</a:t>
            </a:r>
          </a:p>
        </p:txBody>
      </p:sp>
      <p:sp>
        <p:nvSpPr>
          <p:cNvPr name="TextBox 18" id="18"/>
          <p:cNvSpPr txBox="true"/>
          <p:nvPr/>
        </p:nvSpPr>
        <p:spPr>
          <a:xfrm rot="0">
            <a:off x="345350" y="1505646"/>
            <a:ext cx="8214104" cy="2785339"/>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000000"/>
                </a:solidFill>
                <a:latin typeface="Open Sans"/>
                <a:ea typeface="Open Sans"/>
                <a:cs typeface="Open Sans"/>
                <a:sym typeface="Open Sans"/>
              </a:rPr>
              <a:t>Portal Web integrado con la app Mi Asodi</a:t>
            </a:r>
          </a:p>
          <a:p>
            <a:pPr algn="just" marL="690881" indent="-345440" lvl="1">
              <a:lnSpc>
                <a:spcPts val="4480"/>
              </a:lnSpc>
              <a:buFont typeface="Arial"/>
              <a:buChar char="•"/>
            </a:pPr>
            <a:r>
              <a:rPr lang="en-US" sz="3200">
                <a:solidFill>
                  <a:srgbClr val="000000"/>
                </a:solidFill>
                <a:latin typeface="Open Sans"/>
                <a:ea typeface="Open Sans"/>
                <a:cs typeface="Open Sans"/>
                <a:sym typeface="Open Sans"/>
              </a:rPr>
              <a:t>Una base de datos de pacientes</a:t>
            </a:r>
          </a:p>
          <a:p>
            <a:pPr algn="just" marL="690881" indent="-345440" lvl="1">
              <a:lnSpc>
                <a:spcPts val="4480"/>
              </a:lnSpc>
              <a:buFont typeface="Arial"/>
              <a:buChar char="•"/>
            </a:pPr>
            <a:r>
              <a:rPr lang="en-US" sz="3200">
                <a:solidFill>
                  <a:srgbClr val="000000"/>
                </a:solidFill>
                <a:latin typeface="Open Sans"/>
                <a:ea typeface="Open Sans"/>
                <a:cs typeface="Open Sans"/>
                <a:sym typeface="Open Sans"/>
              </a:rPr>
              <a:t>Sistema para gestionar pacientes</a:t>
            </a:r>
          </a:p>
          <a:p>
            <a:pPr algn="just" marL="690881" indent="-345440" lvl="1">
              <a:lnSpc>
                <a:spcPts val="4480"/>
              </a:lnSpc>
              <a:buFont typeface="Arial"/>
              <a:buChar char="•"/>
            </a:pPr>
            <a:r>
              <a:rPr lang="en-US" sz="3200">
                <a:solidFill>
                  <a:srgbClr val="000000"/>
                </a:solidFill>
                <a:latin typeface="Open Sans"/>
                <a:ea typeface="Open Sans"/>
                <a:cs typeface="Open Sans"/>
                <a:sym typeface="Open Sans"/>
              </a:rPr>
              <a:t>Sistema de registro de pacientes</a:t>
            </a:r>
          </a:p>
        </p:txBody>
      </p:sp>
      <p:sp>
        <p:nvSpPr>
          <p:cNvPr name="TextBox 19" id="19"/>
          <p:cNvSpPr txBox="true"/>
          <p:nvPr/>
        </p:nvSpPr>
        <p:spPr>
          <a:xfrm rot="0">
            <a:off x="8800344" y="1505646"/>
            <a:ext cx="7973215" cy="2785745"/>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000000"/>
                </a:solidFill>
                <a:latin typeface="Open Sans"/>
                <a:ea typeface="Open Sans"/>
                <a:cs typeface="Open Sans"/>
                <a:sym typeface="Open Sans"/>
              </a:rPr>
              <a:t>Sistema para reservar horas</a:t>
            </a:r>
          </a:p>
          <a:p>
            <a:pPr algn="just" marL="690881" indent="-345440" lvl="1">
              <a:lnSpc>
                <a:spcPts val="4480"/>
              </a:lnSpc>
              <a:buFont typeface="Arial"/>
              <a:buChar char="•"/>
            </a:pPr>
            <a:r>
              <a:rPr lang="en-US" sz="3200">
                <a:solidFill>
                  <a:srgbClr val="000000"/>
                </a:solidFill>
                <a:latin typeface="Open Sans"/>
                <a:ea typeface="Open Sans"/>
                <a:cs typeface="Open Sans"/>
                <a:sym typeface="Open Sans"/>
              </a:rPr>
              <a:t>Plataforma E-commerce</a:t>
            </a:r>
          </a:p>
          <a:p>
            <a:pPr algn="just" marL="690881" indent="-345440" lvl="1">
              <a:lnSpc>
                <a:spcPts val="4480"/>
              </a:lnSpc>
              <a:buFont typeface="Arial"/>
              <a:buChar char="•"/>
            </a:pPr>
            <a:r>
              <a:rPr lang="en-US" sz="3200">
                <a:solidFill>
                  <a:srgbClr val="000000"/>
                </a:solidFill>
                <a:latin typeface="Open Sans"/>
                <a:ea typeface="Open Sans"/>
                <a:cs typeface="Open Sans"/>
                <a:sym typeface="Open Sans"/>
              </a:rPr>
              <a:t>Mapa localizador de hospitales o farmacias</a:t>
            </a:r>
          </a:p>
          <a:p>
            <a:pPr algn="just" marL="690881" indent="-345440" lvl="1">
              <a:lnSpc>
                <a:spcPts val="4480"/>
              </a:lnSpc>
              <a:buFont typeface="Arial"/>
              <a:buChar char="•"/>
            </a:pPr>
            <a:r>
              <a:rPr lang="en-US" sz="3200">
                <a:solidFill>
                  <a:srgbClr val="000000"/>
                </a:solidFill>
                <a:latin typeface="Open Sans"/>
                <a:ea typeface="Open Sans"/>
                <a:cs typeface="Open Sans"/>
                <a:sym typeface="Open Sans"/>
              </a:rPr>
              <a:t>Un portal de sugerencias medicas</a:t>
            </a:r>
          </a:p>
        </p:txBody>
      </p:sp>
      <p:sp>
        <p:nvSpPr>
          <p:cNvPr name="TextBox 20" id="20"/>
          <p:cNvSpPr txBox="true"/>
          <p:nvPr/>
        </p:nvSpPr>
        <p:spPr>
          <a:xfrm rot="0">
            <a:off x="345350" y="6498163"/>
            <a:ext cx="7973215" cy="3347720"/>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000000"/>
                </a:solidFill>
                <a:latin typeface="Open Sans"/>
                <a:ea typeface="Open Sans"/>
                <a:cs typeface="Open Sans"/>
                <a:sym typeface="Open Sans"/>
              </a:rPr>
              <a:t>Ingreso de datos de pacientes</a:t>
            </a:r>
          </a:p>
          <a:p>
            <a:pPr algn="just" marL="690881" indent="-345440" lvl="1">
              <a:lnSpc>
                <a:spcPts val="4480"/>
              </a:lnSpc>
              <a:buFont typeface="Arial"/>
              <a:buChar char="•"/>
            </a:pPr>
            <a:r>
              <a:rPr lang="en-US" sz="3200">
                <a:solidFill>
                  <a:srgbClr val="000000"/>
                </a:solidFill>
                <a:latin typeface="Open Sans"/>
                <a:ea typeface="Open Sans"/>
                <a:cs typeface="Open Sans"/>
                <a:sym typeface="Open Sans"/>
              </a:rPr>
              <a:t>Registrar fichas medicas</a:t>
            </a:r>
          </a:p>
          <a:p>
            <a:pPr algn="just" marL="690881" indent="-345440" lvl="1">
              <a:lnSpc>
                <a:spcPts val="4480"/>
              </a:lnSpc>
              <a:buFont typeface="Arial"/>
              <a:buChar char="•"/>
            </a:pPr>
            <a:r>
              <a:rPr lang="en-US" sz="3200">
                <a:solidFill>
                  <a:srgbClr val="000000"/>
                </a:solidFill>
                <a:latin typeface="Open Sans"/>
                <a:ea typeface="Open Sans"/>
                <a:cs typeface="Open Sans"/>
                <a:sym typeface="Open Sans"/>
              </a:rPr>
              <a:t>Registro de contactos de pacientes</a:t>
            </a:r>
          </a:p>
          <a:p>
            <a:pPr algn="just" marL="690881" indent="-345440" lvl="1">
              <a:lnSpc>
                <a:spcPts val="4480"/>
              </a:lnSpc>
              <a:buFont typeface="Arial"/>
              <a:buChar char="•"/>
            </a:pPr>
            <a:r>
              <a:rPr lang="en-US" sz="3200">
                <a:solidFill>
                  <a:srgbClr val="000000"/>
                </a:solidFill>
                <a:latin typeface="Open Sans"/>
                <a:ea typeface="Open Sans"/>
                <a:cs typeface="Open Sans"/>
                <a:sym typeface="Open Sans"/>
              </a:rPr>
              <a:t>Genera un intefaz de metadatos de los pacientes</a:t>
            </a:r>
          </a:p>
          <a:p>
            <a:pPr algn="just" marL="690881" indent="-345440" lvl="1">
              <a:lnSpc>
                <a:spcPts val="4480"/>
              </a:lnSpc>
              <a:buFont typeface="Arial"/>
              <a:buChar char="•"/>
            </a:pPr>
            <a:r>
              <a:rPr lang="en-US" sz="3200">
                <a:solidFill>
                  <a:srgbClr val="000000"/>
                </a:solidFill>
                <a:latin typeface="Open Sans"/>
                <a:ea typeface="Open Sans"/>
                <a:cs typeface="Open Sans"/>
                <a:sym typeface="Open Sans"/>
              </a:rPr>
              <a:t>Agiliza la priorizacion de pacientes</a:t>
            </a:r>
          </a:p>
        </p:txBody>
      </p:sp>
      <p:sp>
        <p:nvSpPr>
          <p:cNvPr name="TextBox 21" id="21"/>
          <p:cNvSpPr txBox="true"/>
          <p:nvPr/>
        </p:nvSpPr>
        <p:spPr>
          <a:xfrm rot="0">
            <a:off x="8800344" y="6498163"/>
            <a:ext cx="7973215" cy="2785745"/>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000000"/>
                </a:solidFill>
                <a:latin typeface="Open Sans"/>
                <a:ea typeface="Open Sans"/>
                <a:cs typeface="Open Sans"/>
                <a:sym typeface="Open Sans"/>
              </a:rPr>
              <a:t>Generar documentos en base a los pacientes</a:t>
            </a:r>
          </a:p>
          <a:p>
            <a:pPr algn="just" marL="690881" indent="-345440" lvl="1">
              <a:lnSpc>
                <a:spcPts val="4480"/>
              </a:lnSpc>
              <a:buFont typeface="Arial"/>
              <a:buChar char="•"/>
            </a:pPr>
            <a:r>
              <a:rPr lang="en-US" sz="3200">
                <a:solidFill>
                  <a:srgbClr val="000000"/>
                </a:solidFill>
                <a:latin typeface="Open Sans"/>
                <a:ea typeface="Open Sans"/>
                <a:cs typeface="Open Sans"/>
                <a:sym typeface="Open Sans"/>
              </a:rPr>
              <a:t>Contactar al paciente de forma directa</a:t>
            </a:r>
          </a:p>
          <a:p>
            <a:pPr algn="just" marL="690881" indent="-345440" lvl="1">
              <a:lnSpc>
                <a:spcPts val="4480"/>
              </a:lnSpc>
              <a:buFont typeface="Arial"/>
              <a:buChar char="•"/>
            </a:pPr>
            <a:r>
              <a:rPr lang="en-US" sz="3200">
                <a:solidFill>
                  <a:srgbClr val="000000"/>
                </a:solidFill>
                <a:latin typeface="Open Sans"/>
                <a:ea typeface="Open Sans"/>
                <a:cs typeface="Open Sans"/>
                <a:sym typeface="Open Sans"/>
              </a:rPr>
              <a:t>Sugerir tratamientos y/o productos</a:t>
            </a:r>
          </a:p>
          <a:p>
            <a:pPr algn="just">
              <a:lnSpc>
                <a:spcPts val="4480"/>
              </a:lnSpc>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CBDDD1"/>
        </a:solidFill>
      </p:bgPr>
    </p:bg>
    <p:spTree>
      <p:nvGrpSpPr>
        <p:cNvPr id="1" name=""/>
        <p:cNvGrpSpPr/>
        <p:nvPr/>
      </p:nvGrpSpPr>
      <p:grpSpPr>
        <a:xfrm>
          <a:off x="0" y="0"/>
          <a:ext cx="0" cy="0"/>
          <a:chOff x="0" y="0"/>
          <a:chExt cx="0" cy="0"/>
        </a:xfrm>
      </p:grpSpPr>
      <p:sp>
        <p:nvSpPr>
          <p:cNvPr name="TextBox 2" id="2"/>
          <p:cNvSpPr txBox="true"/>
          <p:nvPr/>
        </p:nvSpPr>
        <p:spPr>
          <a:xfrm rot="0">
            <a:off x="5207215" y="290353"/>
            <a:ext cx="7873570" cy="1129294"/>
          </a:xfrm>
          <a:prstGeom prst="rect">
            <a:avLst/>
          </a:prstGeom>
        </p:spPr>
        <p:txBody>
          <a:bodyPr anchor="t" rtlCol="false" tIns="0" lIns="0" bIns="0" rIns="0">
            <a:spAutoFit/>
          </a:bodyPr>
          <a:lstStyle/>
          <a:p>
            <a:pPr algn="l" marL="0" indent="0" lvl="0">
              <a:lnSpc>
                <a:spcPts val="8717"/>
              </a:lnSpc>
              <a:spcBef>
                <a:spcPct val="0"/>
              </a:spcBef>
            </a:pPr>
            <a:r>
              <a:rPr lang="en-US" sz="7925" u="none">
                <a:solidFill>
                  <a:srgbClr val="FFFFFF"/>
                </a:solidFill>
                <a:latin typeface="Anton"/>
                <a:ea typeface="Anton"/>
                <a:cs typeface="Anton"/>
                <a:sym typeface="Anton"/>
              </a:rPr>
              <a:t>Visión del producto</a:t>
            </a:r>
          </a:p>
        </p:txBody>
      </p:sp>
      <p:sp>
        <p:nvSpPr>
          <p:cNvPr name="TextBox 3" id="3"/>
          <p:cNvSpPr txBox="true"/>
          <p:nvPr/>
        </p:nvSpPr>
        <p:spPr>
          <a:xfrm rot="0">
            <a:off x="8757065" y="2728781"/>
            <a:ext cx="8647439" cy="7280486"/>
          </a:xfrm>
          <a:prstGeom prst="rect">
            <a:avLst/>
          </a:prstGeom>
        </p:spPr>
        <p:txBody>
          <a:bodyPr anchor="t" rtlCol="false" tIns="0" lIns="0" bIns="0" rIns="0">
            <a:spAutoFit/>
          </a:bodyPr>
          <a:lstStyle/>
          <a:p>
            <a:pPr algn="just" marL="690905" indent="-345452" lvl="1">
              <a:lnSpc>
                <a:spcPts val="4480"/>
              </a:lnSpc>
              <a:buFont typeface="Arial"/>
              <a:buChar char="•"/>
            </a:pPr>
            <a:r>
              <a:rPr lang="en-US" b="true" sz="3200" spc="-48">
                <a:solidFill>
                  <a:srgbClr val="272727"/>
                </a:solidFill>
                <a:latin typeface="Prompt Bold"/>
                <a:ea typeface="Prompt Bold"/>
                <a:cs typeface="Prompt Bold"/>
                <a:sym typeface="Prompt Bold"/>
              </a:rPr>
              <a:t>El</a:t>
            </a:r>
            <a:r>
              <a:rPr lang="en-US" sz="3200" spc="-48">
                <a:solidFill>
                  <a:srgbClr val="272727"/>
                </a:solidFill>
                <a:latin typeface="Prompt"/>
                <a:ea typeface="Prompt"/>
                <a:cs typeface="Prompt"/>
                <a:sym typeface="Prompt"/>
              </a:rPr>
              <a:t>: La plataforma “Mi ASODI“</a:t>
            </a:r>
          </a:p>
          <a:p>
            <a:pPr algn="just" marL="690905" indent="-345452" lvl="1">
              <a:lnSpc>
                <a:spcPts val="4480"/>
              </a:lnSpc>
              <a:buFont typeface="Arial"/>
              <a:buChar char="•"/>
            </a:pPr>
            <a:r>
              <a:rPr lang="en-US" b="true" sz="3200" spc="-48">
                <a:solidFill>
                  <a:srgbClr val="272727"/>
                </a:solidFill>
                <a:latin typeface="Prompt Bold"/>
                <a:ea typeface="Prompt Bold"/>
                <a:cs typeface="Prompt Bold"/>
                <a:sym typeface="Prompt Bold"/>
              </a:rPr>
              <a:t>Es un</a:t>
            </a:r>
            <a:r>
              <a:rPr lang="en-US" sz="3200" spc="-48">
                <a:solidFill>
                  <a:srgbClr val="272727"/>
                </a:solidFill>
                <a:latin typeface="Prompt"/>
                <a:ea typeface="Prompt"/>
                <a:cs typeface="Prompt"/>
                <a:sym typeface="Prompt"/>
              </a:rPr>
              <a:t>: Sistema de gestión de pacientes que permite aumentar la eficiencia en la administración de los datos de los pacientes ya que esta integrada con la APP MiASODI</a:t>
            </a:r>
          </a:p>
          <a:p>
            <a:pPr algn="just" marL="690905" indent="-345452" lvl="1">
              <a:lnSpc>
                <a:spcPts val="4480"/>
              </a:lnSpc>
              <a:buFont typeface="Arial"/>
              <a:buChar char="•"/>
            </a:pPr>
            <a:r>
              <a:rPr lang="en-US" b="true" sz="3200" spc="-48">
                <a:solidFill>
                  <a:srgbClr val="272727"/>
                </a:solidFill>
                <a:latin typeface="Prompt Bold"/>
                <a:ea typeface="Prompt Bold"/>
                <a:cs typeface="Prompt Bold"/>
                <a:sym typeface="Prompt Bold"/>
              </a:rPr>
              <a:t>Que</a:t>
            </a:r>
            <a:r>
              <a:rPr lang="en-US" sz="3200" spc="-48">
                <a:solidFill>
                  <a:srgbClr val="272727"/>
                </a:solidFill>
                <a:latin typeface="Prompt"/>
                <a:ea typeface="Prompt"/>
                <a:cs typeface="Prompt"/>
                <a:sym typeface="Prompt"/>
              </a:rPr>
              <a:t>: Facilita ingresar, registrar y gestionar a cada paciente, reduciendo el tiempo que se debe dedicar a dicha tarea, permitiendo que el personal pueda designar el tiempo ganado a otras funciones.</a:t>
            </a:r>
          </a:p>
          <a:p>
            <a:pPr algn="just">
              <a:lnSpc>
                <a:spcPts val="4480"/>
              </a:lnSpc>
            </a:pPr>
          </a:p>
        </p:txBody>
      </p:sp>
      <p:sp>
        <p:nvSpPr>
          <p:cNvPr name="TextBox 4" id="4"/>
          <p:cNvSpPr txBox="true"/>
          <p:nvPr/>
        </p:nvSpPr>
        <p:spPr>
          <a:xfrm rot="0">
            <a:off x="11817" y="2565465"/>
            <a:ext cx="7848564" cy="6955391"/>
          </a:xfrm>
          <a:prstGeom prst="rect">
            <a:avLst/>
          </a:prstGeom>
        </p:spPr>
        <p:txBody>
          <a:bodyPr anchor="t" rtlCol="false" tIns="0" lIns="0" bIns="0" rIns="0">
            <a:spAutoFit/>
          </a:bodyPr>
          <a:lstStyle/>
          <a:p>
            <a:pPr algn="just" marL="710465" indent="-355233" lvl="1">
              <a:lnSpc>
                <a:spcPts val="4607"/>
              </a:lnSpc>
              <a:buFont typeface="Arial"/>
              <a:buChar char="•"/>
            </a:pPr>
            <a:r>
              <a:rPr lang="en-US" b="true" sz="3290">
                <a:solidFill>
                  <a:srgbClr val="000000"/>
                </a:solidFill>
                <a:latin typeface="Open Sans Bold"/>
                <a:ea typeface="Open Sans Bold"/>
                <a:cs typeface="Open Sans Bold"/>
                <a:sym typeface="Open Sans Bold"/>
              </a:rPr>
              <a:t>Para</a:t>
            </a:r>
            <a:r>
              <a:rPr lang="en-US" sz="3290">
                <a:solidFill>
                  <a:srgbClr val="000000"/>
                </a:solidFill>
                <a:latin typeface="Open Sans"/>
                <a:ea typeface="Open Sans"/>
                <a:cs typeface="Open Sans"/>
                <a:sym typeface="Open Sans"/>
              </a:rPr>
              <a:t>: Las secretarias encar</a:t>
            </a:r>
            <a:r>
              <a:rPr lang="en-US" sz="3290">
                <a:solidFill>
                  <a:srgbClr val="000000"/>
                </a:solidFill>
                <a:latin typeface="Open Sans"/>
                <a:ea typeface="Open Sans"/>
                <a:cs typeface="Open Sans"/>
                <a:sym typeface="Open Sans"/>
              </a:rPr>
              <a:t>gadas de realizar el ingreso de los pacientes provenientes de alguno de los convenios.</a:t>
            </a:r>
          </a:p>
          <a:p>
            <a:pPr algn="just" marL="710465" indent="-355233" lvl="1">
              <a:lnSpc>
                <a:spcPts val="4607"/>
              </a:lnSpc>
              <a:buFont typeface="Arial"/>
              <a:buChar char="•"/>
            </a:pPr>
            <a:r>
              <a:rPr lang="en-US" b="true" sz="3290">
                <a:solidFill>
                  <a:srgbClr val="000000"/>
                </a:solidFill>
                <a:latin typeface="Open Sans Bold"/>
                <a:ea typeface="Open Sans Bold"/>
                <a:cs typeface="Open Sans Bold"/>
                <a:sym typeface="Open Sans Bold"/>
              </a:rPr>
              <a:t>Quien</a:t>
            </a:r>
            <a:r>
              <a:rPr lang="en-US" sz="3290">
                <a:solidFill>
                  <a:srgbClr val="000000"/>
                </a:solidFill>
                <a:latin typeface="Open Sans"/>
                <a:ea typeface="Open Sans"/>
                <a:cs typeface="Open Sans"/>
                <a:sym typeface="Open Sans"/>
              </a:rPr>
              <a:t>: tiene que designar mucho tiempo para ingresar todos los datos de los pacientes que sean derivados, además de registrar datos en documentos físicos lo cual genera problemas al gestionar la atención de cada uno.</a:t>
            </a:r>
          </a:p>
          <a:p>
            <a:pPr algn="just">
              <a:lnSpc>
                <a:spcPts val="4607"/>
              </a:lnSpc>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CBDDD1"/>
        </a:solidFill>
      </p:bgPr>
    </p:bg>
    <p:spTree>
      <p:nvGrpSpPr>
        <p:cNvPr id="1" name=""/>
        <p:cNvGrpSpPr/>
        <p:nvPr/>
      </p:nvGrpSpPr>
      <p:grpSpPr>
        <a:xfrm>
          <a:off x="0" y="0"/>
          <a:ext cx="0" cy="0"/>
          <a:chOff x="0" y="0"/>
          <a:chExt cx="0" cy="0"/>
        </a:xfrm>
      </p:grpSpPr>
      <p:sp>
        <p:nvSpPr>
          <p:cNvPr name="TextBox 2" id="2"/>
          <p:cNvSpPr txBox="true"/>
          <p:nvPr/>
        </p:nvSpPr>
        <p:spPr>
          <a:xfrm rot="0">
            <a:off x="5198332" y="502153"/>
            <a:ext cx="7891336" cy="1129348"/>
          </a:xfrm>
          <a:prstGeom prst="rect">
            <a:avLst/>
          </a:prstGeom>
        </p:spPr>
        <p:txBody>
          <a:bodyPr anchor="t" rtlCol="false" tIns="0" lIns="0" bIns="0" rIns="0">
            <a:spAutoFit/>
          </a:bodyPr>
          <a:lstStyle/>
          <a:p>
            <a:pPr algn="l" marL="0" indent="0" lvl="0">
              <a:lnSpc>
                <a:spcPts val="8717"/>
              </a:lnSpc>
              <a:spcBef>
                <a:spcPct val="0"/>
              </a:spcBef>
            </a:pPr>
            <a:r>
              <a:rPr lang="en-US" sz="7925" u="none">
                <a:solidFill>
                  <a:srgbClr val="FFFFFF"/>
                </a:solidFill>
                <a:latin typeface="Anton"/>
                <a:ea typeface="Anton"/>
                <a:cs typeface="Anton"/>
                <a:sym typeface="Anton"/>
              </a:rPr>
              <a:t>Visión del producto</a:t>
            </a:r>
          </a:p>
        </p:txBody>
      </p:sp>
      <p:sp>
        <p:nvSpPr>
          <p:cNvPr name="TextBox 3" id="3"/>
          <p:cNvSpPr txBox="true"/>
          <p:nvPr/>
        </p:nvSpPr>
        <p:spPr>
          <a:xfrm rot="0">
            <a:off x="2670820" y="2627774"/>
            <a:ext cx="13474380" cy="6077621"/>
          </a:xfrm>
          <a:prstGeom prst="rect">
            <a:avLst/>
          </a:prstGeom>
        </p:spPr>
        <p:txBody>
          <a:bodyPr anchor="t" rtlCol="false" tIns="0" lIns="0" bIns="0" rIns="0">
            <a:spAutoFit/>
          </a:bodyPr>
          <a:lstStyle/>
          <a:p>
            <a:pPr algn="just" marL="683712" indent="-341856" lvl="1">
              <a:lnSpc>
                <a:spcPts val="4433"/>
              </a:lnSpc>
              <a:buFont typeface="Arial"/>
              <a:buChar char="•"/>
            </a:pPr>
            <a:r>
              <a:rPr lang="en-US" b="true" sz="3166" spc="-47">
                <a:solidFill>
                  <a:srgbClr val="272727"/>
                </a:solidFill>
                <a:latin typeface="Prompt Bold"/>
                <a:ea typeface="Prompt Bold"/>
                <a:cs typeface="Prompt Bold"/>
                <a:sym typeface="Prompt Bold"/>
              </a:rPr>
              <a:t>A diferencia de:</a:t>
            </a:r>
            <a:r>
              <a:rPr lang="en-US" sz="3166" spc="-47">
                <a:solidFill>
                  <a:srgbClr val="272727"/>
                </a:solidFill>
                <a:latin typeface="Prompt"/>
                <a:ea typeface="Prompt"/>
                <a:cs typeface="Prompt"/>
                <a:sym typeface="Prompt"/>
              </a:rPr>
              <a:t> Herramientas que permiten el ingreso de pacientes como “Medilink”, que permite registrar los pacientes pero no toma en consideración los protocolos establecidos por cada convenio u otros campos que requiere la institución.</a:t>
            </a:r>
          </a:p>
          <a:p>
            <a:pPr algn="just" marL="683712" indent="-341856" lvl="1">
              <a:lnSpc>
                <a:spcPts val="4433"/>
              </a:lnSpc>
              <a:buFont typeface="Arial"/>
              <a:buChar char="•"/>
            </a:pPr>
            <a:r>
              <a:rPr lang="en-US" b="true" sz="3166" spc="-47">
                <a:solidFill>
                  <a:srgbClr val="272727"/>
                </a:solidFill>
                <a:latin typeface="Prompt Bold"/>
                <a:ea typeface="Prompt Bold"/>
                <a:cs typeface="Prompt Bold"/>
                <a:sym typeface="Prompt Bold"/>
              </a:rPr>
              <a:t>Nuestro producto</a:t>
            </a:r>
            <a:r>
              <a:rPr lang="en-US" sz="3166" spc="-47">
                <a:solidFill>
                  <a:srgbClr val="272727"/>
                </a:solidFill>
                <a:latin typeface="Prompt"/>
                <a:ea typeface="Prompt"/>
                <a:cs typeface="Prompt"/>
                <a:sym typeface="Prompt"/>
              </a:rPr>
              <a:t>: Se destaca por su uso intuitivo, ademas que contara con un formulario especializado para ingresar a los pacientes sin importar el convenio. Al estar integrada con la APP ASODI permite hacer uso de los datos registrados en la ficha medica para rellenar ciertos campos, y haciendo uso de IA facilita la priorización de pacientes</a:t>
            </a:r>
          </a:p>
          <a:p>
            <a:pPr algn="just">
              <a:lnSpc>
                <a:spcPts val="4433"/>
              </a:lnSpc>
            </a:pP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CBDDD1"/>
        </a:solidFill>
      </p:bgPr>
    </p:bg>
    <p:spTree>
      <p:nvGrpSpPr>
        <p:cNvPr id="1" name=""/>
        <p:cNvGrpSpPr/>
        <p:nvPr/>
      </p:nvGrpSpPr>
      <p:grpSpPr>
        <a:xfrm>
          <a:off x="0" y="0"/>
          <a:ext cx="0" cy="0"/>
          <a:chOff x="0" y="0"/>
          <a:chExt cx="0" cy="0"/>
        </a:xfrm>
      </p:grpSpPr>
      <p:sp>
        <p:nvSpPr>
          <p:cNvPr name="TextBox 2" id="2"/>
          <p:cNvSpPr txBox="true"/>
          <p:nvPr/>
        </p:nvSpPr>
        <p:spPr>
          <a:xfrm rot="0">
            <a:off x="920963" y="578639"/>
            <a:ext cx="16230600" cy="1360170"/>
          </a:xfrm>
          <a:prstGeom prst="rect">
            <a:avLst/>
          </a:prstGeom>
        </p:spPr>
        <p:txBody>
          <a:bodyPr anchor="t" rtlCol="false" tIns="0" lIns="0" bIns="0" rIns="0">
            <a:spAutoFit/>
          </a:bodyPr>
          <a:lstStyle/>
          <a:p>
            <a:pPr algn="ctr" marL="0" indent="0" lvl="0">
              <a:lnSpc>
                <a:spcPts val="10560"/>
              </a:lnSpc>
            </a:pPr>
            <a:r>
              <a:rPr lang="en-US" b="true" sz="9600">
                <a:solidFill>
                  <a:srgbClr val="000000"/>
                </a:solidFill>
                <a:latin typeface="Open Sans Bold"/>
                <a:ea typeface="Open Sans Bold"/>
                <a:cs typeface="Open Sans Bold"/>
                <a:sym typeface="Open Sans Bold"/>
              </a:rPr>
              <a:t>Version 1</a:t>
            </a:r>
          </a:p>
        </p:txBody>
      </p:sp>
      <p:sp>
        <p:nvSpPr>
          <p:cNvPr name="TextBox 3" id="3"/>
          <p:cNvSpPr txBox="true"/>
          <p:nvPr/>
        </p:nvSpPr>
        <p:spPr>
          <a:xfrm rot="0">
            <a:off x="1975178" y="2633140"/>
            <a:ext cx="13716883" cy="4332718"/>
          </a:xfrm>
          <a:prstGeom prst="rect">
            <a:avLst/>
          </a:prstGeom>
        </p:spPr>
        <p:txBody>
          <a:bodyPr anchor="t" rtlCol="false" tIns="0" lIns="0" bIns="0" rIns="0">
            <a:spAutoFit/>
          </a:bodyPr>
          <a:lstStyle/>
          <a:p>
            <a:pPr algn="l">
              <a:lnSpc>
                <a:spcPts val="5778"/>
              </a:lnSpc>
            </a:pPr>
            <a:r>
              <a:rPr lang="en-US" sz="4127">
                <a:solidFill>
                  <a:srgbClr val="000000"/>
                </a:solidFill>
                <a:latin typeface="Open Sans"/>
                <a:ea typeface="Open Sans"/>
                <a:cs typeface="Open Sans"/>
                <a:sym typeface="Open Sans"/>
              </a:rPr>
              <a:t>Funcionalidades completadas</a:t>
            </a:r>
          </a:p>
          <a:p>
            <a:pPr algn="l" marL="891176" indent="-445588" lvl="1">
              <a:lnSpc>
                <a:spcPts val="5778"/>
              </a:lnSpc>
              <a:buFont typeface="Arial"/>
              <a:buChar char="•"/>
            </a:pPr>
            <a:r>
              <a:rPr lang="en-US" sz="4127">
                <a:solidFill>
                  <a:srgbClr val="000000"/>
                </a:solidFill>
                <a:latin typeface="Open Sans"/>
                <a:ea typeface="Open Sans"/>
                <a:cs typeface="Open Sans"/>
                <a:sym typeface="Open Sans"/>
              </a:rPr>
              <a:t>Registro de ficha medica </a:t>
            </a:r>
          </a:p>
          <a:p>
            <a:pPr algn="l" marL="891176" indent="-445588" lvl="1">
              <a:lnSpc>
                <a:spcPts val="5778"/>
              </a:lnSpc>
              <a:buFont typeface="Arial"/>
              <a:buChar char="•"/>
            </a:pPr>
            <a:r>
              <a:rPr lang="en-US" sz="4127">
                <a:solidFill>
                  <a:srgbClr val="000000"/>
                </a:solidFill>
                <a:latin typeface="Open Sans"/>
                <a:ea typeface="Open Sans"/>
                <a:cs typeface="Open Sans"/>
                <a:sym typeface="Open Sans"/>
              </a:rPr>
              <a:t>Registro de presión</a:t>
            </a:r>
          </a:p>
          <a:p>
            <a:pPr algn="l" marL="891176" indent="-445588" lvl="1">
              <a:lnSpc>
                <a:spcPts val="5778"/>
              </a:lnSpc>
              <a:buFont typeface="Arial"/>
              <a:buChar char="•"/>
            </a:pPr>
            <a:r>
              <a:rPr lang="en-US" sz="4127">
                <a:solidFill>
                  <a:srgbClr val="000000"/>
                </a:solidFill>
                <a:latin typeface="Open Sans"/>
                <a:ea typeface="Open Sans"/>
                <a:cs typeface="Open Sans"/>
                <a:sym typeface="Open Sans"/>
              </a:rPr>
              <a:t>Registro de peso</a:t>
            </a:r>
          </a:p>
          <a:p>
            <a:pPr algn="l" marL="891176" indent="-445588" lvl="1">
              <a:lnSpc>
                <a:spcPts val="5778"/>
              </a:lnSpc>
              <a:buFont typeface="Arial"/>
              <a:buChar char="•"/>
            </a:pPr>
            <a:r>
              <a:rPr lang="en-US" sz="4127">
                <a:solidFill>
                  <a:srgbClr val="000000"/>
                </a:solidFill>
                <a:latin typeface="Open Sans"/>
                <a:ea typeface="Open Sans"/>
                <a:cs typeface="Open Sans"/>
                <a:sym typeface="Open Sans"/>
              </a:rPr>
              <a:t>Registro de cita medica</a:t>
            </a:r>
          </a:p>
          <a:p>
            <a:pPr algn="l">
              <a:lnSpc>
                <a:spcPts val="5778"/>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DAGQO-LeDuI</dc:identifier>
  <dcterms:modified xsi:type="dcterms:W3CDTF">2011-08-01T06:04:30Z</dcterms:modified>
  <cp:revision>1</cp:revision>
  <dc:title>Proyecto ASODI</dc:title>
</cp:coreProperties>
</file>